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9"/>
  </p:notesMasterIdLst>
  <p:sldIdLst>
    <p:sldId id="257" r:id="rId3"/>
    <p:sldId id="258" r:id="rId4"/>
    <p:sldId id="306" r:id="rId5"/>
    <p:sldId id="307" r:id="rId6"/>
    <p:sldId id="339" r:id="rId7"/>
    <p:sldId id="308" r:id="rId8"/>
    <p:sldId id="281" r:id="rId9"/>
    <p:sldId id="282" r:id="rId10"/>
    <p:sldId id="283" r:id="rId11"/>
    <p:sldId id="324" r:id="rId12"/>
    <p:sldId id="322" r:id="rId13"/>
    <p:sldId id="325" r:id="rId14"/>
    <p:sldId id="326" r:id="rId15"/>
    <p:sldId id="327" r:id="rId16"/>
    <p:sldId id="284" r:id="rId17"/>
    <p:sldId id="285" r:id="rId18"/>
    <p:sldId id="286" r:id="rId19"/>
    <p:sldId id="287" r:id="rId20"/>
    <p:sldId id="310" r:id="rId21"/>
    <p:sldId id="321" r:id="rId22"/>
    <p:sldId id="266" r:id="rId23"/>
    <p:sldId id="289" r:id="rId24"/>
    <p:sldId id="269" r:id="rId25"/>
    <p:sldId id="298" r:id="rId26"/>
    <p:sldId id="299" r:id="rId27"/>
    <p:sldId id="301" r:id="rId28"/>
    <p:sldId id="302" r:id="rId29"/>
    <p:sldId id="303" r:id="rId30"/>
    <p:sldId id="300" r:id="rId31"/>
    <p:sldId id="293" r:id="rId32"/>
    <p:sldId id="271" r:id="rId33"/>
    <p:sldId id="295" r:id="rId34"/>
    <p:sldId id="274" r:id="rId35"/>
    <p:sldId id="275" r:id="rId36"/>
    <p:sldId id="292" r:id="rId37"/>
    <p:sldId id="31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06/relationships/legacyDocTextInfo" Target="legacyDocTextInfo.bin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2.bin"/></Relationships>
</file>

<file path=ppt/drawings/_rels/vmlDrawing3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3.bin"/></Relationships>
</file>

<file path=ppt/drawings/_rels/vmlDrawing4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B2FAC-7C3B-45C4-B963-4CF9B3EE912E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20EFE-8AD2-49DE-B185-6020C8B5C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F9D3D7-0937-40C3-BC21-04F147D09B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8B00F-E704-49B3-BC28-84B2DECB187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8B00F-E704-49B3-BC28-84B2DECB187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8B00F-E704-49B3-BC28-84B2DECB187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8B00F-E704-49B3-BC28-84B2DECB187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0" y="0"/>
            <a:ext cx="2789238" cy="23590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9FCC-ADD0-4C0A-8212-8F675E7F75DF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D4DF-2747-4834-8E20-0C76F8C6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DE92-4C74-4CE3-AC75-CE3C552FFEFB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2F3F-D391-433F-9085-2C52BC2A3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 rot="5400000">
            <a:off x="4572000" y="2349500"/>
            <a:ext cx="6519863" cy="1811337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6553200" y="6135688"/>
            <a:ext cx="987425" cy="7223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8605838" y="1379538"/>
            <a:ext cx="539750" cy="1462087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8604250" y="0"/>
            <a:ext cx="539750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16A4-A927-471C-B231-714231E0CF79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D5CC-5CFA-497C-A6A6-EB0A30AA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0" y="0"/>
            <a:ext cx="2789238" cy="26701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rtlCol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A4E-2563-43CB-B0D7-EDE1D8996B8B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AD8B-263F-4A05-AEE2-A74ABF412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BB9A-4C42-4AEA-BE01-73664B60BB31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4B97-9828-4978-A36A-D057099E2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6595F-9D95-4485-A3F1-B69BD97E2D3C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6F20F-36CA-49AA-91C0-23C804514597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2B665-99C8-4F46-BF57-2FF66A840245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A3226-433D-4BCE-88B2-69C8F22576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B8051-D4D8-474C-8FEC-EF5CEFCA2A22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2C3399D4-2FE7-4374-926A-8D1E881D0BD3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468FC-05C1-4297-9691-1D6230098B39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54667-ABE2-4B18-A06D-79521DE9F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55F48-63EF-44CD-9B26-D8EBCF9BB5F8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BA87C-07C1-4282-9FA0-9F4638941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A191E-F19B-4D74-AF38-B695907EAE2E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55B4F-CBFC-4C14-81A6-F24FB27AD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84BF-BD75-49F6-AA01-C9D1F3F03942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A92C-92E8-46AD-8570-9F4AE64AC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55151-A305-4A9D-B985-944CF7B0F01A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D64EE-AEE9-4169-B34E-869E121150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C6034-3F46-4830-8D1B-A9EF90199462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4B790-99B4-4E84-958A-D339FBF86A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9AF159-4431-4128-9271-D1B79687D29F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8AADECD-352C-4FDD-ADDC-0E69E5622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C7B38-AD2D-4D69-8FF0-EDFAC08A9C2B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512AF-9289-44A4-9737-C40B4CAA0A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EAAE8-A7C6-4338-8E3B-0A6BEBB06B47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6A978-3107-4D95-B25D-16D153249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ED0E6-79A2-437A-B61D-BE7D917B986F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FA259-25BD-44EB-AAF5-D59E30227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0" y="0"/>
            <a:ext cx="2789238" cy="26701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9D24-6EBF-4249-834A-E2AAA2B40867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AED7-3B9E-4D6A-ABF9-5024BB2A4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1C9-3AAE-4DEC-AD34-6B94BB462C9F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40FD-5959-4697-96F5-BD85EC58D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93C0-E26B-44CA-999A-6294109C6010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4604-6D0E-486C-BC2B-258F6A615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BD30-E881-4F12-B9D9-DE9B4D8BF79E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24C8-70B0-4006-B144-3C46A4882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 bwMode="gray"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1"/>
          <p:cNvSpPr/>
          <p:nvPr userDrawn="1"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12"/>
          <p:cNvSpPr/>
          <p:nvPr userDrawn="1"/>
        </p:nvSpPr>
        <p:spPr bwMode="gray">
          <a:xfrm>
            <a:off x="0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 userDrawn="1"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 userDrawn="1"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 userDrawn="1"/>
        </p:nvSpPr>
        <p:spPr bwMode="gray">
          <a:xfrm>
            <a:off x="8842375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7766-44B3-45FD-9232-22A80F50E557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53DA-180B-4F45-A6A4-E7FE4DE4E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34E9-91D8-467D-B02F-0A1CD0223B83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D5D8-914D-41E0-A854-096B2092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225D-A489-48D5-AEBE-E0CB03942956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A5D8-CB43-48BB-94ED-2D398A478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0A29D-6EB0-4F8F-97A6-4E932EF8AD1B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42F403-A5BC-4227-92CF-B19EEF59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fld id="{643FF7E3-0446-4014-8811-350F1C4C9D91}" type="datetimeFigureOut">
              <a:rPr lang="ru-RU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BA96C162-D05E-4E96-A0EE-9B9B2AF4C1E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alibri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alibri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alibri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6;&#1086;&#1076;&#1080;&#1090;&#1077;&#1083;&#1100;&#1089;&#1082;&#1086;&#1077;%20&#1089;&#1086;&#1073;&#1088;&#1072;&#1085;&#1080;&#1077;%2011%20&#1082;&#1083;&#1072;&#1089;&#1089;%20-2/blank_registration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%D0%B7%D0%B0%D1%8F%D0%B2%D0%BB%D0%B5%D0%BD%D0%B8%D0%B5%20%D0%B2%D1%8B%D0%BF%D1%83%D1%81%D0%BA%D0%BD%D0%B8%D0%BA%D0%B0%2011%20%D0%BA%D0%BB%D0%B0%D1%81%D1%81%D0%B0%20%D1%82%D0%B5%D0%BA%D1%83%D1%89%D0%B5%D0%B3%D0%BE%20%D0%B3%D0%BE%D0%B4%D0%B0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8568EFE73D01166A8867916E68753B71D7938690D54A1EE00A93FCBD2DBA1148266ECE897BAEE17Q7e1L" TargetMode="External"/><Relationship Id="rId2" Type="http://schemas.openxmlformats.org/officeDocument/2006/relationships/hyperlink" Target="consultantplus://offline/ref=B8568EFE73D01166A8867916E68753B71D79396D0C53A1EE00A93FCBD2DBA1148266ECE897BAEE17Q7e1L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consultantplus://offline/ref=B8568EFE73D01166A8867916E68753B71D793C6B0D53A1EE00A93FCBD2DBA1148266ECE897BAEE17Q7e1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>
                <a:latin typeface="Arial" charset="0"/>
                <a:cs typeface="Arial" charset="0"/>
              </a:rPr>
              <a:t>Классный час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00438"/>
            <a:ext cx="7572428" cy="2114568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Государственная (итоговая) аттестация выпускников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11 класса</a:t>
            </a:r>
          </a:p>
          <a:p>
            <a:endParaRPr lang="ru-RU" sz="3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2066" y="5857892"/>
            <a:ext cx="3886200" cy="7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Волкова Н.Ю.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Заместитель директора по УВР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57298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Основные сведения о ЕГЭ 2016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8534400" cy="456723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Продолжительность экзаменов:</a:t>
            </a:r>
          </a:p>
          <a:p>
            <a:pPr>
              <a:buFontTx/>
              <a:buChar char="-"/>
            </a:pPr>
            <a:r>
              <a:rPr lang="ru-RU" sz="2800" b="1" dirty="0" smtClean="0"/>
              <a:t>3 часа (180 минут) – математика базового уровня, иностранный язык, биология, география, химия</a:t>
            </a:r>
          </a:p>
          <a:p>
            <a:pPr>
              <a:buFontTx/>
              <a:buChar char="-"/>
            </a:pPr>
            <a:r>
              <a:rPr lang="ru-RU" sz="2800" b="1" dirty="0" smtClean="0"/>
              <a:t>3 часа 55 минут (235 минут) – обществознание, математика профильного уровня, литература, физика, информатика</a:t>
            </a:r>
          </a:p>
          <a:p>
            <a:pPr>
              <a:buFontTx/>
              <a:buChar char="-"/>
            </a:pPr>
            <a:r>
              <a:rPr lang="ru-RU" sz="2800" b="1" dirty="0" smtClean="0"/>
              <a:t>3 часа 30 минут (210 минут) – русский язык, история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 typeface="Symbol" pitchFamily="18" charset="2"/>
              <a:buChar char=""/>
            </a:pPr>
            <a:endParaRPr lang="ru-RU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57298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Особенности ЕГЭ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714356"/>
            <a:ext cx="8534400" cy="3643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	использование </a:t>
            </a:r>
            <a:r>
              <a:rPr lang="ru-RU" sz="2800" b="1" dirty="0" smtClean="0">
                <a:hlinkClick r:id="rId2" action="ppaction://hlinkfile"/>
              </a:rPr>
              <a:t>специальных бланков </a:t>
            </a:r>
            <a:r>
              <a:rPr lang="ru-RU" sz="2800" b="1" dirty="0" smtClean="0"/>
              <a:t>для оформления ответов на задания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 typeface="Symbol" pitchFamily="18" charset="2"/>
              <a:buChar char=""/>
            </a:pPr>
            <a:endParaRPr lang="ru-RU" sz="2800" dirty="0" smtClean="0"/>
          </a:p>
        </p:txBody>
      </p:sp>
      <p:pic>
        <p:nvPicPr>
          <p:cNvPr id="5" name="Picture 3" descr="C:\Documents and Settings\Администратор\Рабочий стол\ЕГЭ картинки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3" y="2571744"/>
            <a:ext cx="5238773" cy="39290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Родительское собрание 11 класс -2\blank_registr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22682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29190" y="274638"/>
            <a:ext cx="375761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Специальные бланки ЕГЭ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929190" y="274638"/>
            <a:ext cx="375761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Специальные бланки ЕГЭ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400" b="1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atin typeface="+mj-lt"/>
                <a:ea typeface="+mj-ea"/>
                <a:cs typeface="+mj-cs"/>
              </a:rPr>
              <a:t>Сквозная числовая нумерация заданий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blank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1719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929190" y="274638"/>
            <a:ext cx="375761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Специальные бланки ЕГЭ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Documents and Settings\Администратор\Рабочий стол\Родительское собрание 11 класс -2\blank_answer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226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800" b="1" i="1" dirty="0" smtClean="0">
                <a:solidFill>
                  <a:srgbClr val="FF0000"/>
                </a:solidFill>
              </a:rPr>
              <a:t>Участники ЕГЭ-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229600" cy="3962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 smtClean="0"/>
              <a:t>   К ЕГЭ </a:t>
            </a:r>
            <a:r>
              <a:rPr lang="ru-RU" b="1" u="sng" dirty="0" smtClean="0">
                <a:solidFill>
                  <a:srgbClr val="C00000"/>
                </a:solidFill>
              </a:rPr>
              <a:t>допускаются</a:t>
            </a:r>
            <a:r>
              <a:rPr lang="ru-RU" dirty="0" smtClean="0"/>
              <a:t> выпускники, имеющие итоговые школьные отметки по всем общеобразовательным предметам за 10, 11 классы не ниже удовлетворительных и успешно написавшие итоговое сочинение (изложение). . 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Участники ЕГЭ-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dirty="0" smtClean="0">
                <a:hlinkClick r:id="rId2" action="ppaction://hlinkfile"/>
              </a:rPr>
              <a:t>Заявление</a:t>
            </a:r>
            <a:r>
              <a:rPr lang="ru-RU" dirty="0" smtClean="0"/>
              <a:t> на участие в ЕГЭ подается в образовательное учреждение до </a:t>
            </a:r>
            <a:r>
              <a:rPr lang="ru-RU" b="1" dirty="0" smtClean="0"/>
              <a:t>01 февраля 2016 года.</a:t>
            </a:r>
          </a:p>
        </p:txBody>
      </p:sp>
      <p:pic>
        <p:nvPicPr>
          <p:cNvPr id="13313" name="Picture 1" descr="C:\Documents and Settings\Администратор\Рабочий стол\ЕГЭ картинки\i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20"/>
            <a:ext cx="4401972" cy="2786058"/>
          </a:xfrm>
          <a:prstGeom prst="rect">
            <a:avLst/>
          </a:prstGeom>
          <a:noFill/>
        </p:spPr>
      </p:pic>
      <p:pic>
        <p:nvPicPr>
          <p:cNvPr id="13314" name="Picture 2" descr="C:\Documents and Settings\Администратор\Рабочий стол\ЕГЭ картинки\i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000364" cy="2206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rgbClr val="C00000"/>
                </a:solidFill>
              </a:rPr>
              <a:t>Предметы ЕГЭ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endParaRPr lang="ru-RU" sz="5400" b="1" i="1" dirty="0" smtClean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28992" y="857232"/>
            <a:ext cx="5257808" cy="56578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Русский язык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Математика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Физика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Химия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Биология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География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История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Информатика и ИКТ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Иностранный язык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Литература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</a:rPr>
              <a:t>Предметы ЕГЭ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928670"/>
            <a:ext cx="8786842" cy="4525963"/>
          </a:xfrm>
        </p:spPr>
        <p:txBody>
          <a:bodyPr/>
          <a:lstStyle/>
          <a:p>
            <a:pPr algn="just" eaLnBrk="1" hangingPunct="1"/>
            <a:r>
              <a:rPr lang="ru-RU" sz="2800" b="1" dirty="0" smtClean="0"/>
              <a:t>Для получения аттестата выпускники текущего года сдают </a:t>
            </a:r>
            <a:r>
              <a:rPr lang="ru-RU" sz="2800" b="1" dirty="0" smtClean="0">
                <a:solidFill>
                  <a:schemeClr val="accent2"/>
                </a:solidFill>
              </a:rPr>
              <a:t>обязательные предметы</a:t>
            </a:r>
            <a:r>
              <a:rPr lang="ru-RU" sz="2800" b="1" dirty="0" smtClean="0"/>
              <a:t> – русский язык и математику. 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   Успешная сдача базового уровня по математике не даст возможности для поступления в ВУЗ, в котором математика включена в перечень вступительных испытаний.</a:t>
            </a:r>
          </a:p>
          <a:p>
            <a:pPr algn="just" eaLnBrk="1" hangingPunct="1"/>
            <a:r>
              <a:rPr lang="ru-RU" sz="2800" b="1" dirty="0" smtClean="0"/>
              <a:t>Сдать можно </a:t>
            </a:r>
            <a:r>
              <a:rPr lang="ru-RU" sz="2800" b="1" dirty="0" smtClean="0">
                <a:solidFill>
                  <a:schemeClr val="accent2"/>
                </a:solidFill>
              </a:rPr>
              <a:t>любое количество предметов</a:t>
            </a:r>
            <a:r>
              <a:rPr lang="ru-RU" sz="2800" b="1" dirty="0" smtClean="0"/>
              <a:t> из списка. </a:t>
            </a:r>
          </a:p>
        </p:txBody>
      </p:sp>
      <p:pic>
        <p:nvPicPr>
          <p:cNvPr id="94210" name="Picture 2" descr="C:\Documents and Settings\Администратор\Рабочий стол\ЕГЭ картинки\i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53136"/>
            <a:ext cx="2928958" cy="3206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87417" cy="1008112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kumimoji="0" lang="ru-RU" sz="3400" dirty="0" smtClean="0">
                <a:solidFill>
                  <a:srgbClr val="000000"/>
                </a:solidFill>
                <a:cs typeface="Arial" pitchFamily="34" charset="0"/>
              </a:rPr>
              <a:t>Проект расписания ЕГЭ – 2016</a:t>
            </a:r>
            <a:br>
              <a:rPr kumimoji="0" lang="ru-RU" sz="3400" dirty="0" smtClean="0">
                <a:solidFill>
                  <a:srgbClr val="000000"/>
                </a:solidFill>
                <a:cs typeface="Arial" pitchFamily="34" charset="0"/>
              </a:rPr>
            </a:br>
            <a:endParaRPr kumimoji="0" lang="ru-RU" sz="2000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484785"/>
            <a:ext cx="8786812" cy="5087466"/>
          </a:xfrm>
        </p:spPr>
        <p:txBody>
          <a:bodyPr>
            <a:normAutofit/>
          </a:bodyPr>
          <a:lstStyle/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26 мая   </a:t>
            </a:r>
            <a:r>
              <a:rPr kumimoji="0" lang="ru-RU" sz="3400" dirty="0" smtClean="0"/>
              <a:t>–  </a:t>
            </a:r>
            <a:r>
              <a:rPr kumimoji="0" lang="ru-RU" sz="2800" dirty="0" smtClean="0"/>
              <a:t>литература, география</a:t>
            </a:r>
          </a:p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30 мая </a:t>
            </a:r>
            <a:r>
              <a:rPr kumimoji="0" lang="ru-RU" sz="2800" b="1" dirty="0" smtClean="0"/>
              <a:t> </a:t>
            </a:r>
            <a:r>
              <a:rPr kumimoji="0" lang="ru-RU" sz="2800" dirty="0" smtClean="0"/>
              <a:t>– русский язык</a:t>
            </a:r>
          </a:p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июня </a:t>
            </a:r>
            <a:r>
              <a:rPr kumimoji="0" lang="ru-RU" sz="3400" dirty="0" smtClean="0"/>
              <a:t>– </a:t>
            </a:r>
            <a:r>
              <a:rPr kumimoji="0" lang="ru-RU" sz="2800" dirty="0" smtClean="0"/>
              <a:t>математика базовая</a:t>
            </a:r>
          </a:p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 июня </a:t>
            </a:r>
            <a:r>
              <a:rPr kumimoji="0" lang="ru-RU" sz="3400" dirty="0" smtClean="0"/>
              <a:t>– </a:t>
            </a:r>
            <a:r>
              <a:rPr kumimoji="0" lang="ru-RU" sz="2800" dirty="0" smtClean="0"/>
              <a:t>математика профильная</a:t>
            </a:r>
          </a:p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 июня </a:t>
            </a:r>
            <a:r>
              <a:rPr kumimoji="0" lang="ru-RU" sz="2800" dirty="0" smtClean="0"/>
              <a:t>–обществознание</a:t>
            </a:r>
          </a:p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10,11 июня</a:t>
            </a:r>
            <a:r>
              <a:rPr kumimoji="0"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2800" b="1" dirty="0" smtClean="0"/>
              <a:t> </a:t>
            </a:r>
            <a:r>
              <a:rPr kumimoji="0" lang="ru-RU" sz="2800" dirty="0" smtClean="0"/>
              <a:t>– иностранный язык (устно)</a:t>
            </a:r>
          </a:p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июня </a:t>
            </a:r>
            <a:r>
              <a:rPr kumimoji="0" lang="ru-RU" sz="2800" dirty="0" smtClean="0"/>
              <a:t>– биология, иностранный язык (</a:t>
            </a:r>
            <a:r>
              <a:rPr kumimoji="0" lang="ru-RU" sz="2400" dirty="0" smtClean="0"/>
              <a:t>письменно</a:t>
            </a:r>
            <a:r>
              <a:rPr kumimoji="0" lang="ru-RU" sz="2800" dirty="0" smtClean="0"/>
              <a:t>)</a:t>
            </a:r>
          </a:p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июня </a:t>
            </a:r>
            <a:r>
              <a:rPr kumimoji="0" lang="ru-RU" sz="2800" dirty="0" smtClean="0"/>
              <a:t>– информатика, история</a:t>
            </a:r>
          </a:p>
          <a:p>
            <a:pPr marL="1165225" indent="-1165225" eaLnBrk="1" hangingPunct="1">
              <a:buFont typeface="Wingdings 2" pitchFamily="18" charset="2"/>
              <a:buNone/>
              <a:tabLst>
                <a:tab pos="1076325" algn="l"/>
              </a:tabLst>
            </a:pPr>
            <a:r>
              <a:rPr kumimoji="0"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июня </a:t>
            </a:r>
            <a:r>
              <a:rPr kumimoji="0" lang="ru-RU" sz="2800" dirty="0" smtClean="0"/>
              <a:t>– химия, физика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Цель: 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just"/>
            <a:r>
              <a:rPr lang="ru-RU" sz="2800" b="1" dirty="0" smtClean="0"/>
              <a:t>Проинформировать обучающихся о порядке проведения Единого Государственного Экзамена.</a:t>
            </a:r>
          </a:p>
          <a:p>
            <a:pPr algn="just"/>
            <a:r>
              <a:rPr lang="ru-RU" sz="2800" b="1" dirty="0" smtClean="0"/>
              <a:t>Сформировать установку на успешную сдачу ЕГЭ.</a:t>
            </a:r>
          </a:p>
          <a:p>
            <a:pPr algn="just"/>
            <a:endParaRPr lang="ru-RU" sz="2800" b="1" dirty="0"/>
          </a:p>
        </p:txBody>
      </p:sp>
      <p:pic>
        <p:nvPicPr>
          <p:cNvPr id="4" name="Picture 2" descr="C:\Users\серёга\Pictures\егэ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357686" cy="326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Результаты ЕГЭ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28670"/>
            <a:ext cx="8773960" cy="516462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/>
              <a:t>Ознакомление участников ЕГЭ с полученными ими результатами ЕГЭ осуществляется в образовательной организации не позднее 3-х рабочих дней со дня их утверждения ГЭК.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/>
              <a:t>Сведения о результатах будут отражены в федеральной информационной системе (ФИС).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/>
              <a:t>Срок действия результатов ЕГЭ составляет 4 года, следующих за годом сдачи ЕГЭ.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оцениваются результаты ЕГЭ?</a:t>
            </a:r>
            <a:b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1571612"/>
            <a:ext cx="7429527" cy="271463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Минимальное количество баллов по каждому предмету определяется по 100-балльной шкале в течение 6-8 дней после того, будет проведен ЕГЭ по предмету в основные сроки. </a:t>
            </a:r>
          </a:p>
          <a:p>
            <a:pPr algn="just">
              <a:buNone/>
            </a:pPr>
            <a:endParaRPr lang="ru-RU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Администратор\Рабочий стол\ЕГЭ картинк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256"/>
            <a:ext cx="3052293" cy="20716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1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2867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C00000"/>
                </a:solidFill>
              </a:rPr>
              <a:t>Минимальное количество баллов по предметам</a:t>
            </a:r>
          </a:p>
        </p:txBody>
      </p:sp>
      <p:graphicFrame>
        <p:nvGraphicFramePr>
          <p:cNvPr id="33553" name="Group 785"/>
          <p:cNvGraphicFramePr>
            <a:graphicFrameLocks noGrp="1"/>
          </p:cNvGraphicFramePr>
          <p:nvPr>
            <p:ph idx="1"/>
          </p:nvPr>
        </p:nvGraphicFramePr>
        <p:xfrm>
          <a:off x="609600" y="914400"/>
          <a:ext cx="6194648" cy="4959033"/>
        </p:xfrm>
        <a:graphic>
          <a:graphicData uri="http://schemas.openxmlformats.org/drawingml/2006/table">
            <a:tbl>
              <a:tblPr/>
              <a:tblGrid>
                <a:gridCol w="3170312"/>
                <a:gridCol w="3024336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Общеобразовательный предмет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 проходной балл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 язык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583122"/>
          </a:xfrm>
        </p:spPr>
        <p:txBody>
          <a:bodyPr/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пропустил экзамен по болезни?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Выпускник, пропустивший ЕГЭ по причине болезни, представляет медицинскую справку в школу, в которой выпускник регистрировался для сдачи ЕГЭ. А школа или соответствующий орган должны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оперативно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передать информацию в государственную экзаменационную комиссию, чтобы та назначила выпускнику другой день для сдачи ЕГЭ, предусмотренный единым расписанием.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1" name="Picture 1" descr="C:\Documents and Settings\Администратор\Рабочий стол\ЕГЭ картинки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857760"/>
            <a:ext cx="1905000" cy="1428750"/>
          </a:xfrm>
          <a:prstGeom prst="rect">
            <a:avLst/>
          </a:prstGeom>
          <a:noFill/>
        </p:spPr>
      </p:pic>
      <p:pic>
        <p:nvPicPr>
          <p:cNvPr id="56322" name="Picture 2" descr="C:\Documents and Settings\Администратор\Рабочий стол\ЕГЭ картинки\i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85776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</a:rPr>
              <a:t>До повторной сдачи ЕГЭ в текущем году  </a:t>
            </a:r>
            <a:r>
              <a:rPr lang="ru-RU" sz="4000" b="1" i="1" dirty="0" smtClean="0">
                <a:solidFill>
                  <a:srgbClr val="FF0000"/>
                </a:solidFill>
              </a:rPr>
              <a:t>не допускаются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i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306" y="1928802"/>
            <a:ext cx="5214974" cy="341154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dirty="0" smtClean="0"/>
              <a:t>    Участники ЕГЭ </a:t>
            </a:r>
            <a:r>
              <a:rPr lang="ru-RU" sz="2800" dirty="0" smtClean="0">
                <a:solidFill>
                  <a:schemeClr val="accent2"/>
                </a:solidFill>
              </a:rPr>
              <a:t>не явившиеся</a:t>
            </a:r>
            <a:r>
              <a:rPr lang="ru-RU" sz="2800" dirty="0" smtClean="0"/>
              <a:t> на экзамен без уважительной причины;</a:t>
            </a:r>
          </a:p>
          <a:p>
            <a:pPr algn="just" eaLnBrk="1" hangingPunct="1">
              <a:buFontTx/>
              <a:buNone/>
            </a:pPr>
            <a:r>
              <a:rPr lang="ru-RU" sz="2800" dirty="0" smtClean="0"/>
              <a:t> </a:t>
            </a:r>
          </a:p>
          <a:p>
            <a:pPr algn="just" eaLnBrk="1" hangingPunct="1">
              <a:buFontTx/>
              <a:buNone/>
            </a:pPr>
            <a:r>
              <a:rPr lang="ru-RU" sz="2800" dirty="0" smtClean="0"/>
              <a:t>    Участники ЕГЭ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</a:rPr>
              <a:t>нарушения участником</a:t>
            </a:r>
            <a:r>
              <a:rPr lang="ru-RU" sz="2800" dirty="0" smtClean="0"/>
              <a:t> ЕГЭ установленного порядка проведения ЕГЭ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.</a:t>
            </a:r>
          </a:p>
        </p:txBody>
      </p:sp>
      <p:pic>
        <p:nvPicPr>
          <p:cNvPr id="62465" name="Picture 1" descr="C:\Documents and Settings\Администратор\Рабочий стол\ЕГЭ картинки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364330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053414" cy="1143000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Правила и процедура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проведения ЕГЭ.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8586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Участники ЕГЭ в основные сроки получают </a:t>
            </a:r>
            <a:r>
              <a:rPr lang="ru-RU" sz="2800" u="sng" dirty="0" smtClean="0">
                <a:solidFill>
                  <a:srgbClr val="FF0000"/>
                </a:solidFill>
              </a:rPr>
              <a:t>уведомление</a:t>
            </a:r>
            <a:r>
              <a:rPr lang="ru-RU" sz="2800" dirty="0" smtClean="0"/>
              <a:t>. В уведомлении на ЕГЭ указывается:</a:t>
            </a:r>
          </a:p>
          <a:p>
            <a:pPr eaLnBrk="1" hangingPunct="1"/>
            <a:r>
              <a:rPr lang="ru-RU" sz="2800" dirty="0" smtClean="0"/>
              <a:t>предметы ЕГЭ</a:t>
            </a:r>
          </a:p>
          <a:p>
            <a:pPr eaLnBrk="1" hangingPunct="1"/>
            <a:r>
              <a:rPr lang="ru-RU" sz="2800" dirty="0" smtClean="0"/>
              <a:t>адреса пунктов проведения экзамена (далее – ППЭ)</a:t>
            </a:r>
          </a:p>
          <a:p>
            <a:pPr eaLnBrk="1" hangingPunct="1"/>
            <a:r>
              <a:rPr lang="ru-RU" sz="2800" dirty="0" smtClean="0"/>
              <a:t>даты и время начала экзаменов</a:t>
            </a:r>
          </a:p>
          <a:p>
            <a:pPr eaLnBrk="1" hangingPunct="1"/>
            <a:r>
              <a:rPr lang="ru-RU" sz="2800" dirty="0" smtClean="0"/>
              <a:t>коды образовательного учреждения и ППЭ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71681" name="Picture 1" descr="C:\Documents and Settings\Администратор\Рабочий стол\ЕГЭ картинки\i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57694"/>
            <a:ext cx="2775574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686800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ППЭ оборудуются металлоискателями;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Будет осуществляться видеонаблюдение;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Срок хранения видеозаписи экзамена составляет не менее трех месяцев со дня проведения экзамена;</a:t>
            </a:r>
          </a:p>
          <a:p>
            <a:pPr algn="just" eaLnBrk="1" hangingPunct="1"/>
            <a:r>
              <a:rPr lang="ru-RU" dirty="0" smtClean="0"/>
              <a:t>В аудитории не более 15 участников ЕГЭ;</a:t>
            </a:r>
          </a:p>
          <a:p>
            <a:pPr algn="just" eaLnBrk="1" hangingPunct="1"/>
            <a:r>
              <a:rPr lang="ru-RU" dirty="0" smtClean="0"/>
              <a:t>На 15 участников ЕГЭ 2 организатора ЕГЭ,         1 общественный наблюдатель.</a:t>
            </a:r>
          </a:p>
          <a:p>
            <a:pPr algn="just" eaLnBrk="1" hangingPunct="1"/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053414" cy="1143000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Правила и процедура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проведения ЕГЭ.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8686800" cy="519114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dirty="0" smtClean="0"/>
              <a:t>Разрешено при себе иметь: паспорт, </a:t>
            </a:r>
            <a:r>
              <a:rPr lang="ru-RU" sz="2800" dirty="0" err="1" smtClean="0"/>
              <a:t>гелевую</a:t>
            </a:r>
            <a:r>
              <a:rPr lang="ru-RU" sz="2800" dirty="0" smtClean="0"/>
              <a:t> ручку черного цвета, уведомление.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/>
              <a:t>ЕГЭ начинается в 10:00 по местному времени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/>
              <a:t>Время начала и окончания экзамена фиксируется на доске.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Разрешается пользоваться на ЕГЭ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пo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по математике </a:t>
            </a:r>
            <a:r>
              <a:rPr lang="ru-RU" sz="2400" dirty="0" smtClean="0"/>
              <a:t>– линейкой 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пo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по физике </a:t>
            </a:r>
            <a:r>
              <a:rPr lang="ru-RU" sz="2400" dirty="0" smtClean="0"/>
              <a:t>– линейкой и непрограммируемым калькулятором 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пo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по химии </a:t>
            </a:r>
            <a:r>
              <a:rPr lang="ru-RU" sz="2400" dirty="0" smtClean="0"/>
              <a:t>– непрограммируемым калькулятором 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пo</a:t>
            </a: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по географии </a:t>
            </a:r>
            <a:r>
              <a:rPr lang="ru-RU" sz="2400" dirty="0" smtClean="0"/>
              <a:t>– линейкой, транспортиром, непрограммируемым калькулятором 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053414" cy="1143000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Правила и процедура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проведения ЕГЭ.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68609" name="Picture 1" descr="C:\Documents and Settings\Администратор\Рабочий стол\ЕГЭ картинки\i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214554"/>
            <a:ext cx="2195978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6543692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Использовать на экзамене </a:t>
            </a:r>
            <a:r>
              <a:rPr lang="ru-RU" sz="2400" b="1" u="sng" dirty="0" smtClean="0">
                <a:solidFill>
                  <a:srgbClr val="FF0000"/>
                </a:solidFill>
              </a:rPr>
              <a:t>запрещено: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мобильные телефоны </a:t>
            </a:r>
            <a:r>
              <a:rPr lang="ru-RU" sz="2400" dirty="0" smtClean="0"/>
              <a:t>или иные средства связи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любые электронно-вычислительные устройства и справочные материалы и устройства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Также </a:t>
            </a:r>
            <a:r>
              <a:rPr lang="ru-RU" sz="2400" b="1" u="sng" dirty="0" smtClean="0"/>
              <a:t>запрещаются: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	разговоры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	вставания с мест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	пересаживания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	обмен любыми материалами и предметами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	хождение по ППЭ во время экзамена без сопровождения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67585" name="Picture 1" descr="C:\Documents and Settings\Администратор\Рабочий стол\ЕГЭ картинки\i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143512"/>
            <a:ext cx="1905000" cy="1428750"/>
          </a:xfrm>
          <a:prstGeom prst="rect">
            <a:avLst/>
          </a:prstGeom>
          <a:noFill/>
        </p:spPr>
      </p:pic>
      <p:pic>
        <p:nvPicPr>
          <p:cNvPr id="67586" name="Picture 2" descr="C:\Documents and Settings\Администратор\Рабочий стол\ЕГЭ картинки\i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293" y="2643182"/>
            <a:ext cx="2798450" cy="18573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610600" cy="51546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/>
              <a:t>ЕГЭ проводится в специальных </a:t>
            </a:r>
            <a:r>
              <a:rPr lang="ru-RU" sz="2800" b="1" u="sng" dirty="0" smtClean="0">
                <a:solidFill>
                  <a:srgbClr val="FF0000"/>
                </a:solidFill>
              </a:rPr>
              <a:t>пунктах </a:t>
            </a:r>
            <a:r>
              <a:rPr lang="ru-RU" sz="2800" b="1" dirty="0" smtClean="0"/>
              <a:t>проведения экзамена (ППЭ).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dirty="0" smtClean="0"/>
              <a:t>В ППЭ нужно приходить с паспортом или другим </a:t>
            </a:r>
            <a:r>
              <a:rPr lang="ru-RU" sz="2800" b="1" dirty="0" smtClean="0">
                <a:solidFill>
                  <a:srgbClr val="FF0000"/>
                </a:solidFill>
              </a:rPr>
              <a:t>документом</a:t>
            </a:r>
            <a:r>
              <a:rPr lang="ru-RU" sz="2800" b="1" dirty="0" smtClean="0"/>
              <a:t>, удостоверяющим личность.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dirty="0" smtClean="0"/>
              <a:t>Выпускников </a:t>
            </a:r>
            <a:r>
              <a:rPr lang="ru-RU" sz="2800" b="1" dirty="0" smtClean="0">
                <a:solidFill>
                  <a:schemeClr val="accent2"/>
                </a:solidFill>
              </a:rPr>
              <a:t>сопровождают  </a:t>
            </a:r>
            <a:r>
              <a:rPr lang="ru-RU" sz="2800" b="1" dirty="0" smtClean="0"/>
              <a:t>представители от образовательного учреждения, в котором они обучаются.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053414" cy="1143000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Правила и процедура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проведения ЕГЭ.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70657" name="Picture 1" descr="C:\Documents and Settings\Администратор\Рабочий стол\ЕГЭ картинки\i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57694"/>
            <a:ext cx="2143130" cy="21431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000" y="142852"/>
            <a:ext cx="8382667" cy="857272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kumimoji="0" lang="ru-RU" dirty="0" smtClean="0">
                <a:solidFill>
                  <a:srgbClr val="000000"/>
                </a:solidFill>
                <a:cs typeface="Arial" pitchFamily="34" charset="0"/>
              </a:rPr>
              <a:t>Нормативно-правовые документы</a:t>
            </a:r>
          </a:p>
        </p:txBody>
      </p:sp>
      <p:sp>
        <p:nvSpPr>
          <p:cNvPr id="19460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125538"/>
            <a:ext cx="8229600" cy="54467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России от 26 декабря 2013 г. N 1400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 УТВЕРЖДЕНИИ ПОРЯДКА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ГОСУДАРСТВЕННОЙ ИТОГОВОЙ АТТЕСТАЦИИ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ОБЩЕГО ОБРАЗОВАНИЯ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 ред. Приказов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России от 08.04.2014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 291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15.05.2014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 529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от 05.08.2014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 923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rgbClr val="FF0000"/>
                </a:solidFill>
              </a:rPr>
              <a:t>Апелляция.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291941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algn="just" eaLnBrk="1" hangingPunct="1"/>
            <a:r>
              <a:rPr lang="ru-RU" b="1" dirty="0" smtClean="0"/>
              <a:t>Апелляция – это письменное заявление участника ЕГЭ либо о нарушении установленного порядка проведения ЕГЭ, либо о несогласии с результатами ЕГЭ.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1441" name="Picture 1" descr="C:\Documents and Settings\Администратор\Рабочий стол\ЕГЭ карти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00504"/>
            <a:ext cx="3357586" cy="25056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4800" b="1" i="1" dirty="0" smtClean="0">
                <a:solidFill>
                  <a:srgbClr val="FF0000"/>
                </a:solidFill>
              </a:rPr>
              <a:t>Апелляция</a:t>
            </a:r>
            <a:endParaRPr lang="ru-RU" sz="4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71604" y="1143000"/>
            <a:ext cx="7572396" cy="475297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о нарушении установленного порядка проведения ЕГЭ - </a:t>
            </a:r>
            <a:r>
              <a:rPr lang="ru-RU" sz="2400" b="1" dirty="0" smtClean="0"/>
              <a:t>в день экзамена после сдачи бланков ЕГЭ до выхода из ППЭ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о несогласии с результатами ЕГЭ - в</a:t>
            </a:r>
            <a:r>
              <a:rPr lang="ru-RU" sz="2400" b="1" dirty="0" smtClean="0"/>
              <a:t> течение 2 РАБОЧИХ дней после официального объявления результатов экзамена и ознакомления с ними участника ЕГЭ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не принимаются апелляции: </a:t>
            </a:r>
            <a:br>
              <a:rPr lang="ru-RU" sz="2400" dirty="0" smtClean="0"/>
            </a:br>
            <a:r>
              <a:rPr lang="ru-RU" sz="2400" dirty="0" smtClean="0"/>
              <a:t>- по содержанию и структуре </a:t>
            </a:r>
            <a:r>
              <a:rPr lang="ru-RU" sz="2400" dirty="0" err="1" smtClean="0"/>
              <a:t>КИМов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в связи с нарушением самим участником ЕГЭ правил поведения на ЕГЭ или правил заполнения бланков 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2143108" cy="16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Результаты  рассмотрения апелляции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785926"/>
            <a:ext cx="7615262" cy="43402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dirty="0" smtClean="0"/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</a:rPr>
              <a:t>увеличения, так и в сторону уменьшения.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800" dirty="0" smtClean="0"/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</a:rPr>
              <a:t>перепроверяется полностью</a:t>
            </a:r>
            <a:r>
              <a:rPr lang="ru-RU" sz="2800" dirty="0" smtClean="0"/>
              <a:t>, а не отдельная ее часть. 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2800" dirty="0" smtClean="0"/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</a:rPr>
              <a:t>не рассматриваются.</a:t>
            </a:r>
          </a:p>
        </p:txBody>
      </p:sp>
      <p:pic>
        <p:nvPicPr>
          <p:cNvPr id="5" name="Picture 6" descr="http://im5-tub-ru.yandex.net/i?id=138765839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81128" cy="20716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572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Выдача аттестатов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282" y="1428736"/>
            <a:ext cx="8643997" cy="38576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Итоговые отметки определяются как среднее арифметическое годовых отметок выпускника за Х, XI(XII) классы и выставляются в аттестат целыми числами в соответствии с правилами математического округления, т.е. в большую сторону.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3357576" cy="223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Выдача аттестатов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282" y="1428736"/>
            <a:ext cx="8715436" cy="47529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latin typeface="Arial Narrow" pitchFamily="34" charset="0"/>
                <a:cs typeface="Arial" pitchFamily="34" charset="0"/>
              </a:rPr>
              <a:t>    Результаты ЕГЭ влияют на получение аттестата, но не на оценки, которые выставляются в аттестат. Положительные результаты государственной (итоговой) аттестации по русскому языку и математике (преодоление минимальной границы) являются основанием для выдачи выпускнику аттестата о среднем (полном) общем образовании</a:t>
            </a:r>
            <a:r>
              <a:rPr lang="ru-RU" sz="2800" dirty="0" smtClean="0">
                <a:latin typeface="Arial Narrow" pitchFamily="34" charset="0"/>
                <a:cs typeface="Arial" pitchFamily="34" charset="0"/>
              </a:rPr>
              <a:t>. </a:t>
            </a:r>
          </a:p>
          <a:p>
            <a:pPr algn="just">
              <a:buNone/>
            </a:pPr>
            <a:endParaRPr lang="ru-RU" sz="3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Documents and Settings\Администратор\Рабочий стол\ЕГЭ картинки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72008"/>
            <a:ext cx="3417576" cy="18573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7543824" cy="1296974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Сведения о результатах ЕГЭ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   </a:t>
            </a:r>
            <a:r>
              <a:rPr lang="ru-RU" sz="2400" b="1" dirty="0" smtClean="0"/>
              <a:t>В свидетельство о результатах ЕГЭ выставляются результаты ЕГЭ по тем общеобразовательным предметам, по которым участник ЕГЭ набрал количество баллов </a:t>
            </a:r>
            <a:r>
              <a:rPr lang="ru-RU" sz="2400" b="1" dirty="0" smtClean="0">
                <a:solidFill>
                  <a:schemeClr val="accent2"/>
                </a:solidFill>
              </a:rPr>
              <a:t>не ниже минимального</a:t>
            </a:r>
            <a:r>
              <a:rPr lang="ru-RU" sz="2400" b="1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ru-RU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b="1" dirty="0" smtClean="0"/>
              <a:t>    Срок действия свидетельства о результатах ЕГЭ истекает  через 4 года </a:t>
            </a:r>
            <a:r>
              <a:rPr lang="ru-RU" sz="2400" b="1" dirty="0" smtClean="0">
                <a:solidFill>
                  <a:schemeClr val="accent2"/>
                </a:solidFill>
              </a:rPr>
              <a:t> после  </a:t>
            </a:r>
            <a:r>
              <a:rPr lang="ru-RU" sz="2400" b="1" dirty="0" smtClean="0"/>
              <a:t>его получения.</a:t>
            </a:r>
          </a:p>
          <a:p>
            <a:pPr algn="just" eaLnBrk="1" hangingPunct="1">
              <a:lnSpc>
                <a:spcPct val="90000"/>
              </a:lnSpc>
            </a:pPr>
            <a:endParaRPr lang="ru-RU" sz="2400" b="1" dirty="0" smtClean="0"/>
          </a:p>
          <a:p>
            <a:pPr algn="just" eaLnBrk="1" hangingPunct="1">
              <a:lnSpc>
                <a:spcPct val="90000"/>
              </a:lnSpc>
              <a:buNone/>
            </a:pPr>
            <a:endParaRPr lang="ru-RU" sz="2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792" y="1"/>
            <a:ext cx="136920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0848"/>
            <a:ext cx="734047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Желаем удачи!</a:t>
            </a:r>
          </a:p>
        </p:txBody>
      </p:sp>
      <p:pic>
        <p:nvPicPr>
          <p:cNvPr id="98306" name="Picture 2" descr="C:\Documents and Settings\Администратор\Рабочий стол\ЕГЭ картинки\i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643314"/>
            <a:ext cx="3524261" cy="26431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77472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kumimoji="0" lang="ru-RU" sz="3600" dirty="0" smtClean="0">
                <a:solidFill>
                  <a:srgbClr val="000000"/>
                </a:solidFill>
                <a:cs typeface="Arial" pitchFamily="34" charset="0"/>
              </a:rPr>
              <a:t>Нормативно-правовые документы</a:t>
            </a:r>
          </a:p>
        </p:txBody>
      </p:sp>
      <p:sp>
        <p:nvSpPr>
          <p:cNvPr id="20484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143000"/>
            <a:ext cx="8186737" cy="5000625"/>
          </a:xfrm>
        </p:spPr>
        <p:txBody>
          <a:bodyPr/>
          <a:lstStyle/>
          <a:p>
            <a:pPr lvl="0"/>
            <a:r>
              <a:rPr lang="ru-RU" dirty="0" smtClean="0"/>
              <a:t>Ст. 59 «Итоговая аттестация» Федерального закона «Об образовании </a:t>
            </a:r>
            <a:br>
              <a:rPr lang="ru-RU" dirty="0" smtClean="0"/>
            </a:br>
            <a:r>
              <a:rPr lang="ru-RU" dirty="0" smtClean="0"/>
              <a:t>в Российской Федерации» от 29.12.2012 № 273-ФЗ; </a:t>
            </a:r>
          </a:p>
          <a:p>
            <a:r>
              <a:rPr lang="ru-RU" dirty="0" smtClean="0"/>
              <a:t>Приказ Министерства образования и науки Российской Федерации от 28.06.2013  № 491 «Об утверждении Порядка  аккредитации граждан в качестве общественных наблюдателей при проведении государственной  итоговой аттестации по образовательным программам  основного общего и среднего общего образования, всероссийской олимпиады школьников и олимпиад школьников»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ru-RU" dirty="0" smtClean="0">
                <a:solidFill>
                  <a:srgbClr val="000000"/>
                </a:solidFill>
              </a:rPr>
              <a:t>Нормативно-правовые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Распоряжение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№ 794-10 от 23.03.2015 «Об установлении минимального количества баллов ЕГЭ, необходимого для поступление на обучение по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08163"/>
            <a:ext cx="8604250" cy="4141787"/>
          </a:xfrm>
        </p:spPr>
        <p:txBody>
          <a:bodyPr lIns="87280" tIns="43640" rIns="87280" bIns="43640"/>
          <a:lstStyle/>
          <a:p>
            <a:pPr algn="just" eaLnBrk="1" hangingPunct="1">
              <a:lnSpc>
                <a:spcPct val="80000"/>
              </a:lnSpc>
            </a:pPr>
            <a:r>
              <a:rPr kumimoji="0" lang="en-US" sz="29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www.ege.edu.ru</a:t>
            </a:r>
            <a:r>
              <a:rPr kumimoji="0"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kumimoji="0"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 – портал информационной поддержки ЕГЭ</a:t>
            </a:r>
            <a:endParaRPr kumimoji="0" lang="en-US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</a:pPr>
            <a:r>
              <a:rPr kumimoji="0" lang="en-US" sz="29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www.fipi.ru</a:t>
            </a:r>
            <a:r>
              <a:rPr kumimoji="0" lang="ru-RU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kumimoji="0" lang="ru-RU" sz="2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Сайт Федерального института педагогических измерений</a:t>
            </a:r>
            <a:endParaRPr kumimoji="0" lang="en-US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None/>
            </a:pPr>
            <a:endParaRPr kumimoji="0" lang="ru-RU" sz="2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7992888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>
                <a:solidFill>
                  <a:srgbClr val="000000"/>
                </a:solidFill>
                <a:cs typeface="Arial" pitchFamily="34" charset="0"/>
              </a:rPr>
              <a:t>Информационные ресурсы по вопросам ЕГЭ</a:t>
            </a:r>
          </a:p>
        </p:txBody>
      </p:sp>
      <p:pic>
        <p:nvPicPr>
          <p:cNvPr id="6" name="Picture 3" descr="C:\Users\серёга\Pictures\егэ\1310890506_1291629098_rrrr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3809994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&amp;Fcy;&amp;Icy;&amp;P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3124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Единый государственный экзамен (ЕГЭ) </a:t>
            </a:r>
            <a:r>
              <a:rPr lang="ru-RU" sz="4000" dirty="0" smtClean="0">
                <a:latin typeface="Times New Roman" pitchFamily="18" charset="0"/>
              </a:rPr>
              <a:t>– это основная форма государственной (итоговой) аттестации выпускников школ Российской Федерации.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9457" name="Picture 1" descr="C:\Documents and Settings\Администратор\Рабочий стол\ЕГЭ картинки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29066"/>
            <a:ext cx="4600589" cy="250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Основные сведения о ЕГЭ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943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b="1" dirty="0" smtClean="0"/>
              <a:t>ЕГЭ проводится во всех субъектах Российской Федерации, по единым правилам и единому расписанию.</a:t>
            </a:r>
          </a:p>
          <a:p>
            <a:pPr algn="just" eaLnBrk="1" hangingPunct="1">
              <a:lnSpc>
                <a:spcPct val="90000"/>
              </a:lnSpc>
            </a:pPr>
            <a:endParaRPr lang="ru-RU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b="1" dirty="0" smtClean="0"/>
              <a:t>Результаты ЕГЭ - результат вступительных испытаний в ВУЗ.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2400" b="1" dirty="0" smtClean="0"/>
              <a:t>ЕГЭ организуется и проводится Федеральной службой по надзору в сфере образования и науки (</a:t>
            </a:r>
            <a:r>
              <a:rPr lang="ru-RU" sz="2400" b="1" dirty="0" err="1" smtClean="0"/>
              <a:t>Рособрнадзор</a:t>
            </a:r>
            <a:r>
              <a:rPr lang="ru-RU" sz="2400" b="1" dirty="0" smtClean="0"/>
              <a:t>) совместно с органами исполнительной власти субъектов Российской Федерации, осуществляющими управление в сфере образования.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</p:txBody>
      </p:sp>
      <p:pic>
        <p:nvPicPr>
          <p:cNvPr id="18435" name="Picture 3" descr="C:\Documents and Settings\Администратор\Рабочий стол\ЕГЭ картинки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88" y="4509119"/>
            <a:ext cx="2861604" cy="23488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57298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Основные сведения о  ЕГЭ 2016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8534400" cy="456723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Чтобы получить допуск к ЕГЭ, выпускники должны успешно написать итоговое сочинение (изложение).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При поступлении в ВУЗы абитуриент может получить дополнительно до 10 баллов при успешном написании сочинения (Приказ </a:t>
            </a:r>
            <a:r>
              <a:rPr lang="ru-RU" sz="2800" b="1" dirty="0" err="1" smtClean="0"/>
              <a:t>Минобрнауки</a:t>
            </a:r>
            <a:r>
              <a:rPr lang="ru-RU" sz="2800" b="1" dirty="0" smtClean="0"/>
              <a:t> от 28 июля 2014 г. №839)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ЕГЭ по математике разделен на два уровня: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800" b="1" i="1" dirty="0" smtClean="0"/>
              <a:t>базовый и профильный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/>
              <a:t>Введена устная часть экзамена по иностранным языкам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 typeface="Symbol" pitchFamily="18" charset="2"/>
              <a:buChar char=""/>
            </a:pPr>
            <a:endParaRPr lang="ru-RU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Другая 4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00000"/>
      </a:hlink>
      <a:folHlink>
        <a:srgbClr val="0070C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994</Words>
  <Application>Microsoft Office PowerPoint</Application>
  <PresentationFormat>Экран (4:3)</PresentationFormat>
  <Paragraphs>190</Paragraphs>
  <Slides>36</Slides>
  <Notes>5</Notes>
  <HiddenSlides>4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1_Тема Office</vt:lpstr>
      <vt:lpstr>Справедливость</vt:lpstr>
      <vt:lpstr>Классный час</vt:lpstr>
      <vt:lpstr>Цель:  </vt:lpstr>
      <vt:lpstr>Нормативно-правовые документы</vt:lpstr>
      <vt:lpstr>Нормативно-правовые документы</vt:lpstr>
      <vt:lpstr>Нормативно-правовые документы</vt:lpstr>
      <vt:lpstr>Слайд 6</vt:lpstr>
      <vt:lpstr>Слайд 7</vt:lpstr>
      <vt:lpstr>Основные сведения о ЕГЭ </vt:lpstr>
      <vt:lpstr>Основные сведения о  ЕГЭ 2016 </vt:lpstr>
      <vt:lpstr>Основные сведения о ЕГЭ 2016 </vt:lpstr>
      <vt:lpstr>Особенности ЕГЭ </vt:lpstr>
      <vt:lpstr>Слайд 12</vt:lpstr>
      <vt:lpstr>Слайд 13</vt:lpstr>
      <vt:lpstr>Слайд 14</vt:lpstr>
      <vt:lpstr> Участники ЕГЭ- </vt:lpstr>
      <vt:lpstr>Участники ЕГЭ- </vt:lpstr>
      <vt:lpstr>Предметы ЕГЭ </vt:lpstr>
      <vt:lpstr>Предметы ЕГЭ </vt:lpstr>
      <vt:lpstr>Проект расписания ЕГЭ – 2016 </vt:lpstr>
      <vt:lpstr>Результаты ЕГЭ </vt:lpstr>
      <vt:lpstr> Как оцениваются результаты ЕГЭ? </vt:lpstr>
      <vt:lpstr>Минимальное количество баллов по предметам</vt:lpstr>
      <vt:lpstr>Если пропустил экзамен по болезни?  Выпускник, пропустивший ЕГЭ по причине болезни, представляет медицинскую справку в школу, в которой выпускник регистрировался для сдачи ЕГЭ. А школа или соответствующий орган должны оперативно передать информацию в государственную экзаменационную комиссию, чтобы та назначила выпускнику другой день для сдачи ЕГЭ, предусмотренный единым расписанием.  </vt:lpstr>
      <vt:lpstr> До повторной сдачи ЕГЭ в текущем году  не допускаются  </vt:lpstr>
      <vt:lpstr> Правила и процедура  проведения ЕГЭ. </vt:lpstr>
      <vt:lpstr> Правила и процедура  проведения ЕГЭ. </vt:lpstr>
      <vt:lpstr> Правила и процедура  проведения ЕГЭ. </vt:lpstr>
      <vt:lpstr>Слайд 28</vt:lpstr>
      <vt:lpstr> Правила и процедура  проведения ЕГЭ. </vt:lpstr>
      <vt:lpstr>Апелляция.</vt:lpstr>
      <vt:lpstr>Апелляция</vt:lpstr>
      <vt:lpstr>Результаты  рассмотрения апелляции</vt:lpstr>
      <vt:lpstr> Выдача аттестатов </vt:lpstr>
      <vt:lpstr>Выдача аттестатов </vt:lpstr>
      <vt:lpstr>Сведения о результатах ЕГЭ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Customer</dc:creator>
  <cp:lastModifiedBy>Asiou</cp:lastModifiedBy>
  <cp:revision>129</cp:revision>
  <dcterms:created xsi:type="dcterms:W3CDTF">2013-11-23T20:08:49Z</dcterms:created>
  <dcterms:modified xsi:type="dcterms:W3CDTF">2016-11-21T14:33:14Z</dcterms:modified>
</cp:coreProperties>
</file>