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6" r:id="rId5"/>
    <p:sldId id="267" r:id="rId6"/>
    <p:sldId id="273" r:id="rId7"/>
    <p:sldId id="272" r:id="rId8"/>
    <p:sldId id="271" r:id="rId9"/>
    <p:sldId id="274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C56519-C7E6-4981-8BAE-5E083F43F3CA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720716-33EE-4923-8BFE-80C07F8330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0F4A3-B8C6-4A4F-85F7-30F670205BB6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AEF9-C20F-424C-92A8-047BE16BAF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F7F3-9666-477F-8B65-D284AEF08EF2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377F9-8433-4D9C-BEA6-A4A34BF2C8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74727-0A65-4BD0-AA42-E89DC2C3828D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A1B1-4A55-4554-B1B8-4A2333C3F1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F68E74-3644-4046-AC41-58E61D26D517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314F67-1E13-4AD5-9F15-30C162FE47B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5383B-7028-4D90-8C35-2623AC219417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F2CC-7588-45BD-B3F4-6B4B723DD8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526454-50B9-43C4-BB7B-74BA9272194E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6671F0-718B-443A-8633-D798577B67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B07E5-742F-49F8-9851-D0C16B4AB8F4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3EACD-6B3C-423C-A971-1D6280BAC9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04E35-4A70-4E76-AFE2-D20031E9419F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42424-CE3F-43E9-AC6C-719897A408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6ECC2C-5A8E-4234-8AF3-8FE718434DAF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6D82F4-CD1B-48A6-9971-6D57D467EA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E90D7C2-49C8-428B-8A82-7260476D7BD2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E26E52-08FE-4B20-813F-876A587198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07013A-7523-4F28-97BB-D55CF8197709}" type="datetimeFigureOut">
              <a:rPr lang="ru-RU"/>
              <a:pPr>
                <a:defRPr/>
              </a:pPr>
              <a:t>15.02.2021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6E6A17F-4FAA-4D2E-8304-02F72644D5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9" r:id="rId2"/>
    <p:sldLayoutId id="2147483736" r:id="rId3"/>
    <p:sldLayoutId id="2147483730" r:id="rId4"/>
    <p:sldLayoutId id="2147483737" r:id="rId5"/>
    <p:sldLayoutId id="2147483731" r:id="rId6"/>
    <p:sldLayoutId id="2147483732" r:id="rId7"/>
    <p:sldLayoutId id="2147483738" r:id="rId8"/>
    <p:sldLayoutId id="2147483739" r:id="rId9"/>
    <p:sldLayoutId id="2147483733" r:id="rId10"/>
    <p:sldLayoutId id="2147483734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7"/>
            <a:ext cx="9144000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Образовательная технология  «Портфолио» и её применение в обучении английскому языку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404812"/>
            <a:ext cx="8502650" cy="616746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>МОУ СШ № 83</a:t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>учитель английского языка</a:t>
            </a:r>
            <a:b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ru-RU" sz="1600" i="1" dirty="0" smtClean="0">
                <a:solidFill>
                  <a:schemeClr val="bg1">
                    <a:lumMod val="95000"/>
                  </a:schemeClr>
                </a:solidFill>
              </a:rPr>
              <a:t>Савченко М.А.</a:t>
            </a:r>
            <a:endParaRPr lang="ru-RU" sz="1600" i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   	Языковое портфолио – это удачная инновационная технология, позволяющая качественно обеспечить информацией учителя, учащихся и родителей о динамике уровня владения иностранным языком и материалами об опыте коммуникативной и учебной деятельности учащегося в области иностранного языка.</a:t>
            </a:r>
          </a:p>
          <a:p>
            <a:pPr eaLnBrk="1" hangingPunct="1"/>
            <a:endParaRPr lang="ru-RU" smtClean="0"/>
          </a:p>
        </p:txBody>
      </p:sp>
      <p:pic>
        <p:nvPicPr>
          <p:cNvPr id="16387" name="Picture 2" descr="C:\Users\user\Desktop\img_user_file_555cd6f4adb7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500438"/>
            <a:ext cx="3960812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085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смещение акцента с недостатков знаний и умений учащихся, на конкретные достижения по данной теме, разделу, предмету;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интеграцию количественной и качественной оценок;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доминирование самооценки по отношению к внешней оценке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115212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Педагогическая идея портфолио предполагает: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052513"/>
            <a:ext cx="8424863" cy="5805487"/>
          </a:xfrm>
        </p:spPr>
        <p:txBody>
          <a:bodyPr>
            <a:noAutofit/>
          </a:bodyPr>
          <a:lstStyle/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+mj-lt"/>
              </a:rPr>
              <a:t>поддерживать высокую учебную мотивацию школьников; 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+mj-lt"/>
              </a:rPr>
              <a:t>формировать умение учиться – ставить цели, планировать и организовывать собственную учебную деятельность; 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+mj-lt"/>
              </a:rPr>
              <a:t>поощрять их активность и самостоятельность, расширять возможности обучения и самообучения; 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+mj-lt"/>
              </a:rPr>
              <a:t>развивать навыки рефлексивной и оценочной деятельности учащихся, формировать адекватную самооценку; 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+mj-lt"/>
              </a:rPr>
              <a:t>содействовать персонализации образования; определять количественные и качественные индивидуальные достижения; </a:t>
            </a:r>
          </a:p>
          <a:p>
            <a:pPr marL="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200" dirty="0" smtClean="0">
                <a:latin typeface="+mj-lt"/>
              </a:rPr>
              <a:t>создавать предпосылки и возможности для успешной социализации выпускников. </a:t>
            </a:r>
            <a:endParaRPr lang="ru-RU" sz="2200" dirty="0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"/>
            <a:ext cx="8186737" cy="10527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Технология «Портфолио» помогает решить следующие педагогические задачи:</a:t>
            </a:r>
            <a:endParaRPr lang="ru-RU" sz="2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5538"/>
            <a:ext cx="8507413" cy="2808287"/>
          </a:xfrm>
        </p:spPr>
        <p:txBody>
          <a:bodyPr>
            <a:normAutofit fontScale="55000" lnSpcReduction="20000"/>
          </a:bodyPr>
          <a:lstStyle/>
          <a:p>
            <a:pPr marL="18000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5100" dirty="0" smtClean="0"/>
              <a:t>    </a:t>
            </a:r>
            <a:r>
              <a:rPr lang="ru-RU" sz="3800" dirty="0" err="1" smtClean="0"/>
              <a:t>Портфолио</a:t>
            </a:r>
            <a:r>
              <a:rPr lang="ru-RU" sz="3800" dirty="0" smtClean="0"/>
              <a:t> по формированию контрольно-оценочной самостоятельности младших школьников при обучении английскому языку направлено на накопление личного опыта учебно-познавательной деятельности, овладение основными компонентами практической работы: умением принимать образовательную задачу, навыками определения учебных операций и их последовательности, контроля и самоконтроля, оценки и самооценки.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07288" cy="92211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u="sng" dirty="0" err="1" smtClean="0">
                <a:solidFill>
                  <a:srgbClr val="7030A0"/>
                </a:solidFill>
              </a:rPr>
              <a:t>Портфолио</a:t>
            </a:r>
            <a:r>
              <a:rPr lang="ru-RU" sz="2800" u="sng" dirty="0" smtClean="0">
                <a:solidFill>
                  <a:srgbClr val="7030A0"/>
                </a:solidFill>
              </a:rPr>
              <a:t> </a:t>
            </a:r>
            <a:br>
              <a:rPr lang="ru-RU" sz="2800" u="sng" dirty="0" smtClean="0">
                <a:solidFill>
                  <a:srgbClr val="7030A0"/>
                </a:solidFill>
              </a:rPr>
            </a:br>
            <a:r>
              <a:rPr lang="ru-RU" sz="2400" u="sng" dirty="0" smtClean="0">
                <a:solidFill>
                  <a:srgbClr val="7030A0"/>
                </a:solidFill>
              </a:rPr>
              <a:t>для учащихся 2х,3х,4х классов по английскому языку</a:t>
            </a:r>
            <a:endParaRPr lang="ru-RU" sz="2800" u="sng" dirty="0">
              <a:solidFill>
                <a:srgbClr val="7030A0"/>
              </a:solidFill>
            </a:endParaRPr>
          </a:p>
        </p:txBody>
      </p:sp>
      <p:pic>
        <p:nvPicPr>
          <p:cNvPr id="10244" name="Picture 2" descr="C:\Users\user\Desktop\91a2e766dd788947cf20b7c02e49da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429000"/>
            <a:ext cx="20097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" descr="C:\Users\user\Desktop\686d3d626f04004ea55150d7d01525e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429000"/>
            <a:ext cx="2592387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 descr="C:\Users\user\Desktop\16c8096fc5fd3de5b800d176d415e10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9925" y="3429000"/>
            <a:ext cx="1944688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2735263"/>
          </a:xfrm>
        </p:spPr>
        <p:txBody>
          <a:bodyPr>
            <a:normAutofit fontScale="92500" lnSpcReduction="20000"/>
          </a:bodyPr>
          <a:lstStyle/>
          <a:p>
            <a:pPr marL="180000" indent="-256032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   </a:t>
            </a:r>
            <a:r>
              <a:rPr lang="ru-RU" sz="2000" dirty="0" smtClean="0"/>
              <a:t>Задания составлены в соответствии с ФГОС начального общего образования и применимы к действующим образовательным программам и УМК. Предлагаемый комплект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 помогает организовать процесс отбора и анализа таких образцов и продуктов образовательной деятельности  учащегося, как тематические тестовые работы, карты знаний и самонаблюдения, оценочные листы, диагностика, комментарии и рекомендации учителя для целенаправленного ориентирования учащегося на улучшение своих результатов в освоении предмета.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2474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u="sng" dirty="0" err="1" smtClean="0">
                <a:solidFill>
                  <a:srgbClr val="7030A0"/>
                </a:solidFill>
              </a:rPr>
              <a:t>Портфолио</a:t>
            </a:r>
            <a:r>
              <a:rPr lang="ru-RU" sz="3200" u="sng" dirty="0" smtClean="0">
                <a:solidFill>
                  <a:srgbClr val="7030A0"/>
                </a:solidFill>
              </a:rPr>
              <a:t> </a:t>
            </a:r>
            <a:br>
              <a:rPr lang="ru-RU" sz="3200" u="sng" dirty="0" smtClean="0">
                <a:solidFill>
                  <a:srgbClr val="7030A0"/>
                </a:solidFill>
              </a:rPr>
            </a:br>
            <a:r>
              <a:rPr lang="ru-RU" sz="2400" u="sng" dirty="0" smtClean="0">
                <a:solidFill>
                  <a:srgbClr val="7030A0"/>
                </a:solidFill>
              </a:rPr>
              <a:t>для учащихся 2х,3х,4х классов по английскому языку</a:t>
            </a:r>
            <a:endParaRPr lang="ru-RU" sz="2400" dirty="0"/>
          </a:p>
        </p:txBody>
      </p:sp>
      <p:pic>
        <p:nvPicPr>
          <p:cNvPr id="11268" name="Picture 3" descr="C:\Users\user\Desktop\scrn_big_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13100"/>
            <a:ext cx="586740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1" name="Picture 4" descr="C:\Users\user\Desktop\scrn_big_1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Структура языкового (портфеля) </a:t>
            </a:r>
            <a:r>
              <a:rPr lang="ru-RU" b="1" dirty="0" err="1" smtClean="0"/>
              <a:t>портфолио</a:t>
            </a:r>
            <a:r>
              <a:rPr lang="ru-RU" dirty="0" smtClean="0"/>
              <a:t> выпускника 9-го класса следующая: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Обложка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Анкета выпускника</a:t>
            </a:r>
            <a:r>
              <a:rPr lang="en-US" dirty="0" smtClean="0"/>
              <a:t> (All About Me)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Языковой паспорт</a:t>
            </a:r>
            <a:r>
              <a:rPr lang="en-US" dirty="0" smtClean="0"/>
              <a:t> (My Language Passport)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Языковой портрет выпускника</a:t>
            </a:r>
            <a:r>
              <a:rPr lang="en-US" dirty="0" smtClean="0"/>
              <a:t> (My Language Biography)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Творческие и проектные работы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Наградные документы за участие в олимпиадах, конкурсах по английскому языку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Дополнительные материалы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100" dirty="0" smtClean="0"/>
              <a:t>Данный формат в целом соответствует </a:t>
            </a:r>
          </a:p>
          <a:p>
            <a:pPr marL="365760" indent="-256032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100" b="1" dirty="0" smtClean="0">
                <a:solidFill>
                  <a:srgbClr val="7030A0"/>
                </a:solidFill>
              </a:rPr>
              <a:t>Европейскому языковому </a:t>
            </a:r>
            <a:r>
              <a:rPr lang="ru-RU" sz="2100" b="1" dirty="0" err="1" smtClean="0">
                <a:solidFill>
                  <a:srgbClr val="7030A0"/>
                </a:solidFill>
              </a:rPr>
              <a:t>портфолио</a:t>
            </a:r>
            <a:r>
              <a:rPr lang="ru-RU" sz="2100" b="1" dirty="0" smtClean="0">
                <a:solidFill>
                  <a:srgbClr val="7030A0"/>
                </a:solidFill>
              </a:rPr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u="sng" dirty="0" err="1" smtClean="0">
                <a:solidFill>
                  <a:srgbClr val="7030A0"/>
                </a:solidFill>
              </a:rPr>
              <a:t>Портфолио</a:t>
            </a:r>
            <a:r>
              <a:rPr lang="ru-RU" sz="3600" u="sng" dirty="0" smtClean="0">
                <a:solidFill>
                  <a:srgbClr val="7030A0"/>
                </a:solidFill>
              </a:rPr>
              <a:t> </a:t>
            </a:r>
            <a:br>
              <a:rPr lang="ru-RU" sz="3600" u="sng" dirty="0" smtClean="0">
                <a:solidFill>
                  <a:srgbClr val="7030A0"/>
                </a:solidFill>
              </a:rPr>
            </a:br>
            <a:r>
              <a:rPr lang="ru-RU" sz="2400" u="sng" dirty="0" smtClean="0">
                <a:solidFill>
                  <a:srgbClr val="7030A0"/>
                </a:solidFill>
              </a:rPr>
              <a:t>для учащихся 5х-9х классов по английскому языку</a:t>
            </a:r>
            <a:endParaRPr lang="ru-RU" sz="2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5500688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Языковой портфель под названием «Европейский языковой портфель» (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European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Language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Portfolio</a:t>
            </a: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был разработан в рамках проекта Совета Европы на основе документа «Общеевропейские компетенции владения иностранным языком: изучение, преподавание, оценки». Языковой портфель представляет собой пакет рабочих материалов, в котором его обладатель фиксирует свои достижения и опыт в овладении изучаемым иностранным языком, включает отдельные виды работ, свидетельствующих о его успехах в изучаемом языке.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Языковой портфель дает представление о результатах учебной деятельности учащегося по овладению иностранным языком, позволяет оценивать достижения учащихся в той или иной области изучаемого языка, а также опыт учебной деятельности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в данной области. </a:t>
            </a:r>
          </a:p>
        </p:txBody>
      </p:sp>
      <p:pic>
        <p:nvPicPr>
          <p:cNvPr id="14339" name="Picture 2" descr="C:\Users\user\Desktop\imag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4610100"/>
            <a:ext cx="250031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image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69063" y="4851400"/>
            <a:ext cx="2674937" cy="2006600"/>
          </a:xfrm>
          <a:noFill/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642938" y="214313"/>
            <a:ext cx="8001000" cy="55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3" pitchFamily="18" charset="2"/>
              <a:buChar char=""/>
            </a:pPr>
            <a:r>
              <a:rPr lang="ru-RU" sz="21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Языковой портфель проходил апробацию в 1997-2000 годах в 15 странах Европы, включая Россию, на различных ступенях образования: в средней и в высшей школе, на языковых курсах и, по отзывам участников проекта, оказал большое влияние на изучение иностранных языков. Широкое внедрение языкового портфеля в систему языкового образования началось с 2001 года, который был назван Европейским годом языков, и получило положительные отклики в методической литературе. </a:t>
            </a:r>
          </a:p>
          <a:p>
            <a:pPr>
              <a:buFont typeface="Wingdings 3" pitchFamily="18" charset="2"/>
              <a:buChar char=""/>
            </a:pPr>
            <a:r>
              <a:rPr lang="ru-RU" sz="21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На основе Европейского языкового портфеля были разработаны национальные варианты языкового портфеля, учитывающие национально-культурные и учебные традиции в изучении языков. Внедрением языкового портфеля в отечественную практику обучения иностранным языкам занимается Московский государственный </a:t>
            </a:r>
          </a:p>
          <a:p>
            <a:r>
              <a:rPr lang="ru-RU" sz="21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лингвистический университет при участии </a:t>
            </a:r>
          </a:p>
          <a:p>
            <a:r>
              <a:rPr lang="ru-RU" sz="21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экспертов  Совета Европы.</a:t>
            </a: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272</TotalTime>
  <Words>527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Lucida Sans Unicode</vt:lpstr>
      <vt:lpstr>Wingdings 3</vt:lpstr>
      <vt:lpstr>Verdana</vt:lpstr>
      <vt:lpstr>Wingdings 2</vt:lpstr>
      <vt:lpstr>Calibri</vt:lpstr>
      <vt:lpstr>Arial Unicode MS</vt:lpstr>
      <vt:lpstr>Открытая</vt:lpstr>
      <vt:lpstr>        МОУ СШ № 83 учитель английского языка Савченко М.А.</vt:lpstr>
      <vt:lpstr>Педагогическая идея портфолио предполагает:</vt:lpstr>
      <vt:lpstr>Технология «Портфолио» помогает решить следующие педагогические задачи:</vt:lpstr>
      <vt:lpstr>Портфолио  для учащихся 2х,3х,4х классов по английскому языку</vt:lpstr>
      <vt:lpstr>Портфолио  для учащихся 2х,3х,4х классов по английскому языку</vt:lpstr>
      <vt:lpstr>Слайд 6</vt:lpstr>
      <vt:lpstr>Портфолио  для учащихся 5х-9х классов по английскому языку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Mari</dc:creator>
  <cp:lastModifiedBy>Mari</cp:lastModifiedBy>
  <cp:revision>38</cp:revision>
  <dcterms:modified xsi:type="dcterms:W3CDTF">2021-02-15T15:06:58Z</dcterms:modified>
</cp:coreProperties>
</file>