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8" r:id="rId2"/>
    <p:sldId id="296" r:id="rId3"/>
    <p:sldId id="259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B7B48-086E-49AB-A430-384A57CB6BCB}" type="datetimeFigureOut">
              <a:rPr lang="ru-RU" smtClean="0"/>
              <a:t>27.08.2024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7AD258-EEB5-4F04-A2E5-1FA8A7057C9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4ECEF-503B-4B62-B2FB-C702CBA260D6}" type="datetimeFigureOut">
              <a:rPr lang="ru-RU"/>
              <a:pPr>
                <a:defRPr/>
              </a:pPr>
              <a:t>27.08.2024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E21056-9795-46A0-BB7C-1A7B809877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35632-B1D0-4F1C-8F50-DD064FF8969D}" type="datetimeFigureOut">
              <a:rPr lang="ru-RU"/>
              <a:pPr>
                <a:defRPr/>
              </a:pPr>
              <a:t>27.08.2024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27F05-A441-4C9B-88A2-D037B33C53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FA7BE4-F736-4A04-9263-F67D4E6D2F0F}" type="datetimeFigureOut">
              <a:rPr lang="ru-RU"/>
              <a:pPr>
                <a:defRPr/>
              </a:pPr>
              <a:t>27.08.2024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CCA40-52F5-4363-8EDD-0A9655ADBE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0F4A7-4CDE-444E-B7DB-8DA46EA09AEE}" type="datetimeFigureOut">
              <a:rPr lang="ru-RU"/>
              <a:pPr>
                <a:defRPr/>
              </a:pPr>
              <a:t>27.08.2024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BF468-5E07-4D1E-B875-585FA17A6F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EA9C4-93F3-4EE0-9EF4-CC18A92F0D9C}" type="datetimeFigureOut">
              <a:rPr lang="ru-RU"/>
              <a:pPr>
                <a:defRPr/>
              </a:pPr>
              <a:t>27.08.2024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389CB-CAC0-476A-A2C4-80C47D26EA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B30DD-9F3B-4802-B2D6-B2357C64648B}" type="datetimeFigureOut">
              <a:rPr lang="ru-RU"/>
              <a:pPr>
                <a:defRPr/>
              </a:pPr>
              <a:t>27.08.2024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433E4-30FC-4B89-881E-963BDA63AD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E659B-30BA-4E86-BDCF-3A15EB786969}" type="datetimeFigureOut">
              <a:rPr lang="ru-RU"/>
              <a:pPr>
                <a:defRPr/>
              </a:pPr>
              <a:t>27.08.2024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CB637-705C-4FE8-9E1C-F072F07C1D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BC92F-79D6-4B2E-8668-33A7742844E5}" type="datetimeFigureOut">
              <a:rPr lang="ru-RU"/>
              <a:pPr>
                <a:defRPr/>
              </a:pPr>
              <a:t>27.08.2024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73124-6043-48B8-A7D3-AB2D91FC0D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F561F-EF48-4A64-A23A-81649C58D508}" type="datetimeFigureOut">
              <a:rPr lang="ru-RU"/>
              <a:pPr>
                <a:defRPr/>
              </a:pPr>
              <a:t>27.08.2024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FD8E3-CD81-42DC-B69A-74F5A25294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35F1A8-01E8-477C-A982-030BA09A4BCB}" type="datetimeFigureOut">
              <a:rPr lang="ru-RU"/>
              <a:pPr>
                <a:defRPr/>
              </a:pPr>
              <a:t>27.08.2024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51005-4445-4002-966B-2C655710C7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313DC-B055-4B4A-806F-E8A831500889}" type="datetimeFigureOut">
              <a:rPr lang="ru-RU"/>
              <a:pPr>
                <a:defRPr/>
              </a:pPr>
              <a:t>27.08.2024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B97A9-B98B-47EB-8A59-E32C7C35EB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981E82-C019-44CD-B840-FB927DF6F8AF}" type="datetimeFigureOut">
              <a:rPr lang="ru-RU"/>
              <a:pPr>
                <a:defRPr/>
              </a:pPr>
              <a:t>27.08.2024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359907-03B9-44BD-92D1-28956AAD97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2629794"/>
            <a:ext cx="6013250" cy="422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Прямоугольник 3"/>
          <p:cNvSpPr>
            <a:spLocks noChangeArrowheads="1"/>
          </p:cNvSpPr>
          <p:nvPr/>
        </p:nvSpPr>
        <p:spPr bwMode="auto">
          <a:xfrm>
            <a:off x="2095500" y="1071563"/>
            <a:ext cx="47625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Franklin Gothic Book" pitchFamily="34" charset="0"/>
              </a:rPr>
              <a:t/>
            </a:r>
            <a:br>
              <a:rPr lang="ru-RU" sz="3200">
                <a:latin typeface="Franklin Gothic Book" pitchFamily="34" charset="0"/>
              </a:rPr>
            </a:br>
            <a:endParaRPr lang="ru-RU" sz="3200">
              <a:latin typeface="Franklin Gothic Book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8072462" cy="28574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rgbClr val="FF0000"/>
                </a:solidFill>
                <a:latin typeface="Arial Black" pitchFamily="34" charset="0"/>
              </a:rPr>
              <a:t>РОДИТЕЛЬСКОЕ   СОБРАНИЕ  № 1 </a:t>
            </a:r>
          </a:p>
          <a:p>
            <a:pPr algn="ctr"/>
            <a:r>
              <a:rPr lang="ru-RU" sz="4800" dirty="0" smtClean="0">
                <a:solidFill>
                  <a:srgbClr val="FF0000"/>
                </a:solidFill>
                <a:latin typeface="Arial Black" pitchFamily="34" charset="0"/>
              </a:rPr>
              <a:t>в 6 а   классе</a:t>
            </a:r>
            <a:endParaRPr lang="ru-RU" sz="48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>
          <a:xfrm>
            <a:off x="395288" y="549275"/>
            <a:ext cx="77724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/>
              <a:t>Новые увлечения, связанные с желанием подражать взрослым</a:t>
            </a:r>
          </a:p>
        </p:txBody>
      </p:sp>
      <p:sp>
        <p:nvSpPr>
          <p:cNvPr id="19462" name="AutoShape 6"/>
          <p:cNvSpPr>
            <a:spLocks noChangeArrowheads="1"/>
          </p:cNvSpPr>
          <p:nvPr/>
        </p:nvSpPr>
        <p:spPr bwMode="auto">
          <a:xfrm>
            <a:off x="250825" y="1916113"/>
            <a:ext cx="4465638" cy="792162"/>
          </a:xfrm>
          <a:prstGeom prst="flowChartTerminator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bg2"/>
                </a:solidFill>
                <a:latin typeface="Tahoma" pitchFamily="34" charset="0"/>
              </a:rPr>
              <a:t>Увлечение компьютерными</a:t>
            </a:r>
          </a:p>
          <a:p>
            <a:pPr algn="ctr"/>
            <a:r>
              <a:rPr lang="ru-RU" b="1" dirty="0">
                <a:solidFill>
                  <a:schemeClr val="bg2"/>
                </a:solidFill>
                <a:latin typeface="Tahoma" pitchFamily="34" charset="0"/>
              </a:rPr>
              <a:t>играми, мобильными телефонами</a:t>
            </a:r>
          </a:p>
        </p:txBody>
      </p:sp>
      <p:sp>
        <p:nvSpPr>
          <p:cNvPr id="19463" name="AutoShape 7"/>
          <p:cNvSpPr>
            <a:spLocks noChangeArrowheads="1"/>
          </p:cNvSpPr>
          <p:nvPr/>
        </p:nvSpPr>
        <p:spPr bwMode="auto">
          <a:xfrm>
            <a:off x="250825" y="2924175"/>
            <a:ext cx="4392613" cy="792163"/>
          </a:xfrm>
          <a:prstGeom prst="flowChartTerminator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bg2"/>
                </a:solidFill>
                <a:latin typeface="Tahoma" pitchFamily="34" charset="0"/>
              </a:rPr>
              <a:t>Рассуждения о современных</a:t>
            </a:r>
          </a:p>
          <a:p>
            <a:pPr algn="ctr"/>
            <a:r>
              <a:rPr lang="ru-RU" b="1" dirty="0">
                <a:solidFill>
                  <a:schemeClr val="bg2"/>
                </a:solidFill>
                <a:latin typeface="Tahoma" pitchFamily="34" charset="0"/>
              </a:rPr>
              <a:t>музыкальных течениях</a:t>
            </a:r>
          </a:p>
        </p:txBody>
      </p:sp>
      <p:sp>
        <p:nvSpPr>
          <p:cNvPr id="19464" name="AutoShape 8"/>
          <p:cNvSpPr>
            <a:spLocks noChangeArrowheads="1"/>
          </p:cNvSpPr>
          <p:nvPr/>
        </p:nvSpPr>
        <p:spPr bwMode="auto">
          <a:xfrm>
            <a:off x="250825" y="4076700"/>
            <a:ext cx="4392613" cy="792163"/>
          </a:xfrm>
          <a:prstGeom prst="flowChartTerminator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bg2"/>
                </a:solidFill>
                <a:latin typeface="Tahoma" pitchFamily="34" charset="0"/>
              </a:rPr>
              <a:t>Рассуждения о «прикольной»</a:t>
            </a:r>
          </a:p>
          <a:p>
            <a:pPr algn="ctr"/>
            <a:r>
              <a:rPr lang="ru-RU" b="1" dirty="0">
                <a:solidFill>
                  <a:schemeClr val="bg2"/>
                </a:solidFill>
                <a:latin typeface="Tahoma" pitchFamily="34" charset="0"/>
              </a:rPr>
              <a:t> одежде</a:t>
            </a:r>
          </a:p>
        </p:txBody>
      </p:sp>
      <p:sp>
        <p:nvSpPr>
          <p:cNvPr id="19465" name="AutoShape 9"/>
          <p:cNvSpPr>
            <a:spLocks noChangeArrowheads="1"/>
          </p:cNvSpPr>
          <p:nvPr/>
        </p:nvSpPr>
        <p:spPr bwMode="auto">
          <a:xfrm>
            <a:off x="323850" y="5300663"/>
            <a:ext cx="4319588" cy="792162"/>
          </a:xfrm>
          <a:prstGeom prst="flowChartTerminator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bg2"/>
                </a:solidFill>
                <a:latin typeface="Tahoma" pitchFamily="34" charset="0"/>
              </a:rPr>
              <a:t>Обсуждение темы наркотиков и </a:t>
            </a:r>
          </a:p>
          <a:p>
            <a:pPr algn="ctr"/>
            <a:r>
              <a:rPr lang="ru-RU" b="1" dirty="0">
                <a:solidFill>
                  <a:schemeClr val="bg2"/>
                </a:solidFill>
                <a:latin typeface="Tahoma" pitchFamily="34" charset="0"/>
              </a:rPr>
              <a:t>сигарет</a:t>
            </a:r>
          </a:p>
        </p:txBody>
      </p:sp>
      <p:pic>
        <p:nvPicPr>
          <p:cNvPr id="19466" name="Picture 10" descr="комп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48488" y="1052513"/>
            <a:ext cx="2195512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7" name="Picture 11" descr="одежд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6463" y="2349500"/>
            <a:ext cx="2427287" cy="242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8" name="Picture 12" descr="наркотики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78588" y="4699000"/>
            <a:ext cx="2665412" cy="215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2" grpId="0" animBg="1"/>
      <p:bldP spid="19463" grpId="0" animBg="1"/>
      <p:bldP spid="19464" grpId="0" animBg="1"/>
      <p:bldP spid="1946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066800"/>
          </a:xfrm>
        </p:spPr>
        <p:txBody>
          <a:bodyPr/>
          <a:lstStyle/>
          <a:p>
            <a:pPr algn="ctr" eaLnBrk="1" hangingPunct="1"/>
            <a:r>
              <a:rPr lang="ru-RU" sz="2800" b="1" dirty="0" smtClean="0">
                <a:solidFill>
                  <a:srgbClr val="FF0000"/>
                </a:solidFill>
              </a:rPr>
              <a:t>Возрастные особенности младшего подростка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3"/>
            <a:ext cx="7829576" cy="4643469"/>
          </a:xfrm>
        </p:spPr>
        <p:txBody>
          <a:bodyPr>
            <a:normAutofit fontScale="62500" lnSpcReduction="20000"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/>
              <a:t> </a:t>
            </a:r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300" b="1" dirty="0" smtClean="0"/>
              <a:t>потребность в достойном положении в коллективе сверстников, в семье;</a:t>
            </a:r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300" b="1" dirty="0" smtClean="0"/>
              <a:t>повышенная утомляемость;</a:t>
            </a:r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300" b="1" dirty="0" smtClean="0"/>
              <a:t>стремление обзавестись верным другом;</a:t>
            </a:r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300" b="1" dirty="0" smtClean="0"/>
              <a:t>стремление избежать изоляции, как в классе, так и в малом коллективе;</a:t>
            </a:r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300" b="1" dirty="0" smtClean="0"/>
              <a:t>повышенный интерес к вопросу о “соотношении сил” в классе;</a:t>
            </a:r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300" b="1" dirty="0" smtClean="0"/>
              <a:t>стремление отмежеваться от всего подчеркнуто детского;</a:t>
            </a:r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300" b="1" dirty="0" smtClean="0"/>
              <a:t>отсутствие авторитета возраста;</a:t>
            </a:r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300" b="1" dirty="0" smtClean="0"/>
              <a:t>отвращение к необоснованным запретам;</a:t>
            </a:r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300" b="1" dirty="0" smtClean="0"/>
              <a:t>восприимчивость к промахам учителей;</a:t>
            </a:r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300" b="1" dirty="0" smtClean="0"/>
              <a:t>переоценка своих возможностей, реализация которых предполагается в отдаленном будущем;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dirty="0"/>
          </a:p>
        </p:txBody>
      </p:sp>
      <p:pic>
        <p:nvPicPr>
          <p:cNvPr id="4" name="Picture 2" descr="https://avatars.mds.yandex.net/i?id=2d0b1adbc9959dfa8153c35a74605694e0c9a18c-10590187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5167321"/>
            <a:ext cx="2372233" cy="169067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9"/>
            <a:ext cx="8229600" cy="5000660"/>
          </a:xfrm>
        </p:spPr>
        <p:txBody>
          <a:bodyPr>
            <a:normAutofit fontScale="77500" lnSpcReduction="20000"/>
          </a:bodyPr>
          <a:lstStyle/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/>
              <a:t>Младшие подростки драчливы, проявляют элементы жестокости и агрессивности, могут попасть под чужое влияние, попасть в уличные преступные группировки, то есть подвержены внушаемости и ведомости. </a:t>
            </a:r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dirty="0" smtClean="0"/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/>
              <a:t>В этом возрасте проявляются элементы деструктивного поведения (тяга к курению, воровству, обмануть и т.д.). </a:t>
            </a:r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dirty="0" smtClean="0"/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/>
              <a:t>Младшие подростки энергичны, порой не дисциплинированны, тревожны, очень активны, особенно проявляют активность при выполнении классных, общественных поручений, при уборке кабинета, школьной территории и т.д. (что говорит о высокой физиологической энергии), правда эта активность может уступить место утомляемости. </a:t>
            </a:r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dirty="0"/>
          </a:p>
        </p:txBody>
      </p:sp>
      <p:pic>
        <p:nvPicPr>
          <p:cNvPr id="4" name="Picture 2" descr="https://avatars.mds.yandex.net/i?id=2d0b1adbc9959dfa8153c35a74605694e0c9a18c-10590187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95752" y="5214950"/>
            <a:ext cx="2305404" cy="164305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429625" cy="5500726"/>
          </a:xfrm>
        </p:spPr>
        <p:txBody>
          <a:bodyPr>
            <a:normAutofit fontScale="70000" lnSpcReduction="20000"/>
          </a:bodyPr>
          <a:lstStyle/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b="1" dirty="0" smtClean="0"/>
              <a:t>Желание сохранить тайны и секреты у них соседствует с неумением хранить эти тайны и секреты от окружающих, младшие подростки часто ябедничают друг на друга, начинают давать друг другу “прозвища”, которые сохраняются вплоть до окончания школы. </a:t>
            </a:r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b="1" dirty="0" smtClean="0"/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b="1" dirty="0" smtClean="0"/>
              <a:t>У многих младших подростков наблюдается завышенная самооценка своих возможностей (“я все могу сделать сам”), эгоистическое самоутверждение, при котором ребенок радуется, если у одноклассника неприятности, если одноклассник оказался униженным или менее успешным чем он. </a:t>
            </a:r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b="1" dirty="0" smtClean="0"/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b="1" dirty="0" smtClean="0"/>
              <a:t>Младшие подростки очень ранимы и обидчивы. Очень любят бравировать вещами, предметами, нарядами, которые есть только у них, но отсутствуют у остальных товарищей. Весьма активно в младшем подростковом возрасте идет формирование “малых групп”.</a:t>
            </a:r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dirty="0"/>
          </a:p>
        </p:txBody>
      </p:sp>
      <p:pic>
        <p:nvPicPr>
          <p:cNvPr id="4" name="Picture 2" descr="https://avatars.mds.yandex.net/i?id=2d0b1adbc9959dfa8153c35a74605694e0c9a18c-10590187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68772" y="5214950"/>
            <a:ext cx="2305404" cy="164305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AutoShape 4"/>
          <p:cNvSpPr>
            <a:spLocks noChangeArrowheads="1"/>
          </p:cNvSpPr>
          <p:nvPr/>
        </p:nvSpPr>
        <p:spPr bwMode="auto">
          <a:xfrm>
            <a:off x="323850" y="188913"/>
            <a:ext cx="8280400" cy="3887787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2400" b="1">
                <a:solidFill>
                  <a:schemeClr val="bg1"/>
                </a:solidFill>
                <a:latin typeface="Tahoma" pitchFamily="34" charset="0"/>
              </a:rPr>
              <a:t>Присматривайтесь чаще к своему </a:t>
            </a:r>
          </a:p>
          <a:p>
            <a:pPr algn="ctr">
              <a:defRPr/>
            </a:pPr>
            <a:r>
              <a:rPr lang="ru-RU" sz="2400" b="1">
                <a:solidFill>
                  <a:schemeClr val="bg1"/>
                </a:solidFill>
                <a:latin typeface="Tahoma" pitchFamily="34" charset="0"/>
              </a:rPr>
              <a:t>шестикласснику</a:t>
            </a:r>
          </a:p>
          <a:p>
            <a:pPr algn="ctr">
              <a:defRPr/>
            </a:pPr>
            <a:r>
              <a:rPr lang="ru-RU" sz="2400" b="1">
                <a:solidFill>
                  <a:schemeClr val="bg1"/>
                </a:solidFill>
                <a:latin typeface="Tahoma" pitchFamily="34" charset="0"/>
              </a:rPr>
              <a:t> в этот период, ведь он уже не ребенок,</a:t>
            </a:r>
          </a:p>
          <a:p>
            <a:pPr algn="ctr">
              <a:defRPr/>
            </a:pPr>
            <a:r>
              <a:rPr lang="ru-RU" sz="2400" b="1">
                <a:solidFill>
                  <a:schemeClr val="bg1"/>
                </a:solidFill>
                <a:latin typeface="Tahoma" pitchFamily="34" charset="0"/>
              </a:rPr>
              <a:t>но и до взрослого ему еще далеко!</a:t>
            </a:r>
          </a:p>
        </p:txBody>
      </p:sp>
      <p:pic>
        <p:nvPicPr>
          <p:cNvPr id="25603" name="Picture 5" descr="подража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59113" y="3789363"/>
            <a:ext cx="2844800" cy="284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>
          <a:xfrm>
            <a:off x="642938" y="714375"/>
            <a:ext cx="8229600" cy="106997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/>
              <a:t>Самое важное для ребенка – это общение!</a:t>
            </a:r>
          </a:p>
        </p:txBody>
      </p: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428625" y="1857375"/>
            <a:ext cx="7993063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latin typeface="Tahoma" pitchFamily="34" charset="0"/>
              </a:rPr>
              <a:t>Организуйте ди</a:t>
            </a:r>
            <a:r>
              <a:rPr lang="ru-RU" sz="2400">
                <a:latin typeface="Tahoma" pitchFamily="34" charset="0"/>
              </a:rPr>
              <a:t>а</a:t>
            </a:r>
            <a:r>
              <a:rPr lang="ru-RU" sz="2400" b="1">
                <a:latin typeface="Tahoma" pitchFamily="34" charset="0"/>
              </a:rPr>
              <a:t>лог правильно, не выпытывая информацию, рассказывая о своих проблемах. Таким образом вы подадите пример самораскрытия.</a:t>
            </a:r>
          </a:p>
        </p:txBody>
      </p:sp>
      <p:pic>
        <p:nvPicPr>
          <p:cNvPr id="26628" name="Picture 6" descr="с ро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50" y="3429000"/>
            <a:ext cx="410527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>
          <a:xfrm>
            <a:off x="250825" y="981075"/>
            <a:ext cx="77724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/>
              <a:t>Старайтесь не ругать ребенка в случае неудачи, а помогите ему разобраться в причинах случившегося!</a:t>
            </a:r>
          </a:p>
        </p:txBody>
      </p:sp>
      <p:pic>
        <p:nvPicPr>
          <p:cNvPr id="27651" name="Picture 5" descr="с родителям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2205038"/>
            <a:ext cx="3621088" cy="465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0" name="Line 6"/>
          <p:cNvSpPr>
            <a:spLocks noChangeShapeType="1"/>
          </p:cNvSpPr>
          <p:nvPr/>
        </p:nvSpPr>
        <p:spPr bwMode="auto">
          <a:xfrm>
            <a:off x="250825" y="2060575"/>
            <a:ext cx="3816350" cy="4797425"/>
          </a:xfrm>
          <a:prstGeom prst="line">
            <a:avLst/>
          </a:prstGeom>
          <a:noFill/>
          <a:ln w="793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 flipH="1">
            <a:off x="179388" y="2205038"/>
            <a:ext cx="3744912" cy="4652962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654" name="Text Box 8"/>
          <p:cNvSpPr txBox="1">
            <a:spLocks noChangeArrowheads="1"/>
          </p:cNvSpPr>
          <p:nvPr/>
        </p:nvSpPr>
        <p:spPr bwMode="auto">
          <a:xfrm>
            <a:off x="4572000" y="2357438"/>
            <a:ext cx="39608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Tahoma" pitchFamily="34" charset="0"/>
              </a:rPr>
              <a:t>Чаще хвалите ребенка и проявляйте любовь!</a:t>
            </a:r>
          </a:p>
        </p:txBody>
      </p:sp>
      <p:pic>
        <p:nvPicPr>
          <p:cNvPr id="26633" name="Picture 9" descr="подражание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3" y="3429000"/>
            <a:ext cx="3556000" cy="325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6" name="Line 10"/>
          <p:cNvSpPr>
            <a:spLocks noChangeShapeType="1"/>
          </p:cNvSpPr>
          <p:nvPr/>
        </p:nvSpPr>
        <p:spPr bwMode="auto">
          <a:xfrm>
            <a:off x="4929188" y="3500438"/>
            <a:ext cx="3527425" cy="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657" name="Line 11"/>
          <p:cNvSpPr>
            <a:spLocks noChangeShapeType="1"/>
          </p:cNvSpPr>
          <p:nvPr/>
        </p:nvSpPr>
        <p:spPr bwMode="auto">
          <a:xfrm>
            <a:off x="8429625" y="3500438"/>
            <a:ext cx="0" cy="3141662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658" name="Line 12"/>
          <p:cNvSpPr>
            <a:spLocks noChangeShapeType="1"/>
          </p:cNvSpPr>
          <p:nvPr/>
        </p:nvSpPr>
        <p:spPr bwMode="auto">
          <a:xfrm>
            <a:off x="4929188" y="3429000"/>
            <a:ext cx="0" cy="32131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659" name="Line 13"/>
          <p:cNvSpPr>
            <a:spLocks noChangeShapeType="1"/>
          </p:cNvSpPr>
          <p:nvPr/>
        </p:nvSpPr>
        <p:spPr bwMode="auto">
          <a:xfrm>
            <a:off x="4857750" y="6643688"/>
            <a:ext cx="3600450" cy="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0" grpId="0" animBg="1"/>
      <p:bldP spid="2663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214313" y="428625"/>
            <a:ext cx="7500937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/>
              <a:t>Приучайте ребенка к систематическому труду!</a:t>
            </a:r>
          </a:p>
        </p:txBody>
      </p:sp>
      <p:pic>
        <p:nvPicPr>
          <p:cNvPr id="28675" name="Picture 5" descr="тру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989138"/>
            <a:ext cx="4681538" cy="351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6" descr="труд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88" y="1428750"/>
            <a:ext cx="3254375" cy="518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692150"/>
            <a:ext cx="77724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/>
              <a:t>Создайте дома обстановку нетерпимости к курению и употреблению алкоголя!</a:t>
            </a:r>
          </a:p>
        </p:txBody>
      </p:sp>
      <p:pic>
        <p:nvPicPr>
          <p:cNvPr id="29699" name="Picture 5" descr="против курени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989138"/>
            <a:ext cx="4608513" cy="3128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0" name="Picture 6" descr="alcoho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4525" y="2081213"/>
            <a:ext cx="2808288" cy="280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7" name="AutoShape 7"/>
          <p:cNvSpPr>
            <a:spLocks noChangeArrowheads="1"/>
          </p:cNvSpPr>
          <p:nvPr/>
        </p:nvSpPr>
        <p:spPr bwMode="auto">
          <a:xfrm>
            <a:off x="4787900" y="5013325"/>
            <a:ext cx="1079500" cy="9366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1908175" y="6092825"/>
            <a:ext cx="6842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latin typeface="Tahoma" pitchFamily="34" charset="0"/>
              </a:rPr>
              <a:t>Снизится риск приобретения вредных привычек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7" grpId="0" animBg="1"/>
      <p:bldP spid="3072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>
          <a:xfrm>
            <a:off x="500063" y="714375"/>
            <a:ext cx="8229600" cy="106997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/>
              <a:t>Не забывайте о личном примере!</a:t>
            </a:r>
          </a:p>
        </p:txBody>
      </p:sp>
      <p:pic>
        <p:nvPicPr>
          <p:cNvPr id="30723" name="Picture 5" descr="ругань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2060575"/>
            <a:ext cx="3749675" cy="412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4643438" y="2428875"/>
            <a:ext cx="3887787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latin typeface="Tahoma" pitchFamily="34" charset="0"/>
              </a:rPr>
              <a:t>Подросток порой воспринимает очень болезненно перебранку своих родителей!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11750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ru-RU" sz="3200" b="1" u="sng" dirty="0" smtClean="0">
                <a:solidFill>
                  <a:srgbClr val="FF0000"/>
                </a:solidFill>
                <a:latin typeface="Arial Black" pitchFamily="34" charset="0"/>
              </a:rPr>
              <a:t>Цель</a:t>
            </a:r>
            <a:r>
              <a:rPr lang="ru-RU" sz="3200" b="1" dirty="0" smtClean="0">
                <a:solidFill>
                  <a:srgbClr val="FF0000"/>
                </a:solidFill>
                <a:latin typeface="Arial Black" pitchFamily="34" charset="0"/>
              </a:rPr>
              <a:t>: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проанализировать  </a:t>
            </a:r>
            <a:r>
              <a:rPr lang="ru-RU" sz="2800" b="1" dirty="0" smtClean="0"/>
              <a:t>возрастные особенности </a:t>
            </a:r>
            <a:r>
              <a:rPr lang="ru-RU" sz="2800" b="1" dirty="0" smtClean="0"/>
              <a:t> </a:t>
            </a:r>
            <a:r>
              <a:rPr lang="ru-RU" sz="2800" b="1" dirty="0" smtClean="0"/>
              <a:t>шестиклассников.</a:t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3200" b="1" u="sng" dirty="0" smtClean="0">
                <a:solidFill>
                  <a:srgbClr val="FF0000"/>
                </a:solidFill>
                <a:latin typeface="Arial Black" pitchFamily="34" charset="0"/>
              </a:rPr>
              <a:t>Задачи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- обобщить </a:t>
            </a:r>
            <a:r>
              <a:rPr lang="ru-RU" sz="2800" b="1" dirty="0" smtClean="0"/>
              <a:t>знания родителей по проблеме </a:t>
            </a:r>
            <a:r>
              <a:rPr lang="ru-RU" sz="2800" b="1" dirty="0" smtClean="0"/>
              <a:t>обучения учащихся 6-х классов с учетом психологических и анатомических особенностей.</a:t>
            </a:r>
            <a:br>
              <a:rPr lang="ru-RU" sz="2800" b="1" dirty="0" smtClean="0"/>
            </a:br>
            <a:r>
              <a:rPr lang="ru-RU" sz="2800" b="1" dirty="0" smtClean="0"/>
              <a:t>-  п</a:t>
            </a:r>
            <a:r>
              <a:rPr lang="ru-RU" sz="2800" b="1" dirty="0" smtClean="0"/>
              <a:t>ознакомить родителей с советами психологов, позволяющих эффективно помогать учащимся учиться.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endParaRPr lang="ru-RU" sz="2800" dirty="0"/>
          </a:p>
        </p:txBody>
      </p:sp>
      <p:pic>
        <p:nvPicPr>
          <p:cNvPr id="3" name="Picture 10" descr="комп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4714884"/>
            <a:ext cx="2124074" cy="1944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5" descr="семь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3350" y="2276475"/>
            <a:ext cx="5715000" cy="424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9" name="Text Box 6"/>
          <p:cNvSpPr txBox="1">
            <a:spLocks noChangeArrowheads="1"/>
          </p:cNvSpPr>
          <p:nvPr/>
        </p:nvSpPr>
        <p:spPr bwMode="auto">
          <a:xfrm>
            <a:off x="1258888" y="620713"/>
            <a:ext cx="561816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>
                <a:solidFill>
                  <a:srgbClr val="002060"/>
                </a:solidFill>
                <a:latin typeface="Tahoma" pitchFamily="34" charset="0"/>
              </a:rPr>
              <a:t>Желаем удачи в воспитании!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</a:rPr>
              <a:t>Телеграммы (шуточные)</a:t>
            </a:r>
            <a:endParaRPr lang="ru-RU" b="1" dirty="0" smtClean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5060950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/>
              <a:t>Ученики! Настойчивее грызите гранит науки! Мы всегда с вами!</a:t>
            </a:r>
          </a:p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dirty="0" smtClean="0">
                <a:solidFill>
                  <a:srgbClr val="FF0000"/>
                </a:solidFill>
              </a:rPr>
              <a:t>                             </a:t>
            </a:r>
            <a:r>
              <a:rPr lang="ru-RU" sz="2800" b="1" u="sng" dirty="0" smtClean="0">
                <a:solidFill>
                  <a:srgbClr val="FF0000"/>
                </a:solidFill>
              </a:rPr>
              <a:t>Стоматологическая поликлиника</a:t>
            </a:r>
            <a:r>
              <a:rPr lang="ru-RU" sz="2800" b="1" u="sng" dirty="0" smtClean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/>
              <a:t>Уважаемые педагоги и школьники! Ученье – свет. Но не забывайте, уходя, выключать электричество!</a:t>
            </a:r>
          </a:p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dirty="0" smtClean="0"/>
              <a:t>                                                                                        </a:t>
            </a:r>
            <a:r>
              <a:rPr lang="ru-RU" sz="2800" b="1" u="sng" dirty="0" smtClean="0">
                <a:solidFill>
                  <a:srgbClr val="FF0000"/>
                </a:solidFill>
              </a:rPr>
              <a:t>РАОЕЭС</a:t>
            </a:r>
          </a:p>
          <a:p>
            <a:pPr algn="r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/>
              <a:t>Бабушки и дедушки! Щедро делитесь с внуками богатством жизненного опыта!                                                                                           </a:t>
            </a:r>
            <a:r>
              <a:rPr lang="ru-RU" sz="2800" b="1" u="sng" dirty="0" smtClean="0">
                <a:solidFill>
                  <a:srgbClr val="FF0000"/>
                </a:solidFill>
              </a:rPr>
              <a:t>Сбербанк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b="1" u="sng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avatars.mds.yandex.net/i?id=805f6bf421d7fa32ec37ad0d47ad7068a8442a01-5491319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4857760"/>
            <a:ext cx="2428892" cy="1673237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Особенности шестиклассников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85720" y="1600200"/>
            <a:ext cx="8401080" cy="4525963"/>
          </a:xfrm>
        </p:spPr>
        <p:txBody>
          <a:bodyPr/>
          <a:lstStyle/>
          <a:p>
            <a:r>
              <a:rPr lang="ru-RU" dirty="0" smtClean="0"/>
              <a:t>1. младший подростковый возраст 11-14 лет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КРИЗИС  в 13 лет!!!</a:t>
            </a:r>
            <a:endParaRPr lang="ru-RU" dirty="0" smtClean="0"/>
          </a:p>
          <a:p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/>
              <a:t>Самый трудный!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- учебная деятельность уходит на второй план, А ВЕДУЩЕЙ ДЕЯТЕЛЬНОСТЬЮ – СТАНОВИТСЯ ОБЩЕНИЕ СО СВЕРСТНИКАМИ.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avatars.mds.yandex.net/i?id=805f6bf421d7fa32ec37ad0d47ad7068a8442a01-5491319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4857760"/>
            <a:ext cx="2428892" cy="1673237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Особенности шестиклассников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85720" y="1600200"/>
            <a:ext cx="8401080" cy="4525963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Частые  конфликты со взрослыми, психологическое  отдаление от взрослых.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ВОЗНИКАЕТ ЧУВСТВО ВЗРОСЛОСТИ!!!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avatars.mds.yandex.net/i?id=805f6bf421d7fa32ec37ad0d47ad7068a8442a01-5491319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4786322"/>
            <a:ext cx="2428892" cy="1673237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Основные трудности шестиклассников:</a:t>
            </a:r>
            <a:endParaRPr lang="ru-RU" b="1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85720" y="1600200"/>
            <a:ext cx="8401080" cy="4525963"/>
          </a:xfrm>
        </p:spPr>
        <p:txBody>
          <a:bodyPr/>
          <a:lstStyle/>
          <a:p>
            <a:pPr marL="514350" indent="-514350" algn="just">
              <a:buAutoNum type="arabicPeriod"/>
            </a:pPr>
            <a:r>
              <a:rPr lang="ru-RU" b="1" dirty="0" smtClean="0">
                <a:solidFill>
                  <a:srgbClr val="FF0000"/>
                </a:solidFill>
              </a:rPr>
              <a:t>Изменение характера учебной деятельности!!!</a:t>
            </a:r>
          </a:p>
          <a:p>
            <a:pPr marL="514350" indent="-514350" algn="just">
              <a:buAutoNum type="arabicPeriod"/>
            </a:pPr>
            <a:r>
              <a:rPr lang="ru-RU" b="1" dirty="0" smtClean="0">
                <a:solidFill>
                  <a:srgbClr val="FF0000"/>
                </a:solidFill>
              </a:rPr>
              <a:t>Новые требования со стороны учителей – новых предметов: обществознание, ОДНК</a:t>
            </a:r>
          </a:p>
          <a:p>
            <a:pPr marL="514350" indent="-514350" algn="just">
              <a:buAutoNum type="arabicPeriod"/>
            </a:pPr>
            <a:r>
              <a:rPr lang="ru-RU" b="1" dirty="0" smtClean="0">
                <a:solidFill>
                  <a:srgbClr val="FF0000"/>
                </a:solidFill>
              </a:rPr>
              <a:t> Меняется положение ребенка в семье</a:t>
            </a:r>
          </a:p>
          <a:p>
            <a:pPr marL="514350" indent="-514350" algn="just">
              <a:buAutoNum type="arabicPeriod"/>
            </a:pPr>
            <a:r>
              <a:rPr lang="ru-RU" b="1" dirty="0" smtClean="0">
                <a:solidFill>
                  <a:srgbClr val="FF0000"/>
                </a:solidFill>
              </a:rPr>
              <a:t> Появление новых требований в семье, как взрослому!</a:t>
            </a:r>
          </a:p>
          <a:p>
            <a:pPr marL="514350" indent="-514350" algn="just">
              <a:buAutoNum type="arabicPeriod"/>
            </a:pPr>
            <a:endParaRPr lang="ru-RU" b="1" dirty="0" smtClean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avatars.mds.yandex.net/i?id=805f6bf421d7fa32ec37ad0d47ad7068a8442a01-5491319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68" y="5224497"/>
            <a:ext cx="2000232" cy="1377938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ru-RU" sz="3600" b="1" dirty="0" smtClean="0"/>
              <a:t>Анатомические  особенности шестиклассников:</a:t>
            </a:r>
            <a:endParaRPr lang="ru-RU" sz="36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071670" y="1142985"/>
            <a:ext cx="6615130" cy="4143404"/>
          </a:xfrm>
        </p:spPr>
        <p:txBody>
          <a:bodyPr/>
          <a:lstStyle/>
          <a:p>
            <a:pPr marL="514350" indent="-51435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Изменение в 3 –</a:t>
            </a:r>
            <a:r>
              <a:rPr lang="ru-RU" b="1" dirty="0" err="1" smtClean="0">
                <a:solidFill>
                  <a:srgbClr val="FF0000"/>
                </a:solidFill>
              </a:rPr>
              <a:t>х</a:t>
            </a:r>
            <a:r>
              <a:rPr lang="ru-RU" b="1" dirty="0" smtClean="0">
                <a:solidFill>
                  <a:srgbClr val="FF0000"/>
                </a:solidFill>
              </a:rPr>
              <a:t>  системах органов</a:t>
            </a:r>
          </a:p>
          <a:p>
            <a:pPr marL="514350" indent="-514350" algn="just">
              <a:buAutoNum type="arabicPeriod"/>
            </a:pPr>
            <a:r>
              <a:rPr lang="ru-RU" sz="2400" b="1" dirty="0" smtClean="0"/>
              <a:t>Гормональная –</a:t>
            </a:r>
            <a:r>
              <a:rPr lang="ru-RU" sz="2400" dirty="0" smtClean="0"/>
              <a:t> новые гормоны выбрасываются</a:t>
            </a:r>
            <a:r>
              <a:rPr lang="ru-RU" sz="2400" b="1" dirty="0" smtClean="0"/>
              <a:t> </a:t>
            </a:r>
            <a:r>
              <a:rPr lang="ru-RU" sz="2400" dirty="0" smtClean="0"/>
              <a:t>в кровь, возбуждают ЦНС</a:t>
            </a:r>
          </a:p>
          <a:p>
            <a:pPr marL="514350" indent="-514350" algn="just">
              <a:buAutoNum type="arabicPeriod"/>
            </a:pPr>
            <a:r>
              <a:rPr lang="ru-RU" sz="2400" b="1" dirty="0" smtClean="0"/>
              <a:t> Кровеносная –</a:t>
            </a:r>
            <a:r>
              <a:rPr lang="ru-RU" sz="2400" dirty="0" smtClean="0"/>
              <a:t> мышца сердца в росте опережает  рост сосудов, толчковая сила сердца заставляет  работать  в высоком темпе не готовые к этому сосуды.</a:t>
            </a:r>
          </a:p>
          <a:p>
            <a:pPr marL="514350" indent="-514350" algn="just">
              <a:buAutoNum type="arabicPeriod"/>
            </a:pPr>
            <a:r>
              <a:rPr lang="ru-RU" sz="2400" b="1" dirty="0" err="1" smtClean="0"/>
              <a:t>Костно</a:t>
            </a:r>
            <a:r>
              <a:rPr lang="ru-RU" sz="2400" b="1" dirty="0" smtClean="0"/>
              <a:t> – мышечная –</a:t>
            </a:r>
            <a:r>
              <a:rPr lang="ru-RU" sz="2400" dirty="0" smtClean="0"/>
              <a:t>костная ткань опережает  темпы роста мышц, которые не успевая за ростом костей, натягиваются, создавая  постоянное внутреннее  неудобство</a:t>
            </a:r>
            <a:endParaRPr lang="ru-RU" sz="2400" b="1" dirty="0"/>
          </a:p>
        </p:txBody>
      </p:sp>
      <p:pic>
        <p:nvPicPr>
          <p:cNvPr id="5" name="Picture 4" descr="болезни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714752"/>
            <a:ext cx="200025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latin typeface="Arial Black" pitchFamily="34" charset="0"/>
              </a:rPr>
              <a:t>Последствия</a:t>
            </a:r>
            <a:endParaRPr lang="ru-RU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86050" y="928670"/>
            <a:ext cx="5872146" cy="5143536"/>
          </a:xfrm>
        </p:spPr>
        <p:txBody>
          <a:bodyPr/>
          <a:lstStyle/>
          <a:p>
            <a:pPr algn="just"/>
            <a:r>
              <a:rPr lang="ru-RU" dirty="0" smtClean="0"/>
              <a:t> Биологическая перестройка организма приводит к повышенной  </a:t>
            </a:r>
            <a:r>
              <a:rPr lang="ru-RU" b="1" dirty="0" smtClean="0"/>
              <a:t>утомляемости, возбудимости, агрессивности, раздражительности, негативизму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2. У подростка в этом возрасте очень хрупкий организм: он может </a:t>
            </a:r>
            <a:r>
              <a:rPr lang="ru-RU" b="1" dirty="0" smtClean="0"/>
              <a:t>часто болеть, у него обостряются хронические болезни</a:t>
            </a:r>
            <a:r>
              <a:rPr lang="ru-RU" dirty="0" smtClean="0"/>
              <a:t>.</a:t>
            </a:r>
          </a:p>
        </p:txBody>
      </p:sp>
      <p:pic>
        <p:nvPicPr>
          <p:cNvPr id="4" name="Picture 5" descr="бо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929066"/>
            <a:ext cx="2684565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5"/>
          <p:cNvSpPr>
            <a:spLocks noGrp="1" noChangeArrowheads="1"/>
          </p:cNvSpPr>
          <p:nvPr>
            <p:ph type="title"/>
          </p:nvPr>
        </p:nvSpPr>
        <p:spPr>
          <a:xfrm>
            <a:off x="571472" y="214290"/>
            <a:ext cx="8229600" cy="106997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/>
              <a:t>Характерные черты поведения шестиклассника</a:t>
            </a:r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395288" y="1989138"/>
            <a:ext cx="3455987" cy="1008062"/>
          </a:xfrm>
          <a:prstGeom prst="flowChartAlternateProcess">
            <a:avLst/>
          </a:prstGeom>
          <a:solidFill>
            <a:schemeClr val="tx1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bg2"/>
                </a:solidFill>
                <a:latin typeface="Tahoma" pitchFamily="34" charset="0"/>
              </a:rPr>
              <a:t>Часами разговаривают по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bg2"/>
                </a:solidFill>
                <a:latin typeface="Tahoma" pitchFamily="34" charset="0"/>
              </a:rPr>
              <a:t>телефону</a:t>
            </a:r>
          </a:p>
        </p:txBody>
      </p:sp>
      <p:sp>
        <p:nvSpPr>
          <p:cNvPr id="16392" name="AutoShape 8"/>
          <p:cNvSpPr>
            <a:spLocks noChangeArrowheads="1"/>
          </p:cNvSpPr>
          <p:nvPr/>
        </p:nvSpPr>
        <p:spPr bwMode="auto">
          <a:xfrm>
            <a:off x="395288" y="3573463"/>
            <a:ext cx="3455987" cy="1008062"/>
          </a:xfrm>
          <a:prstGeom prst="flowChartAlternateProcess">
            <a:avLst/>
          </a:prstGeom>
          <a:solidFill>
            <a:schemeClr val="tx1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bg2"/>
                </a:solidFill>
                <a:latin typeface="Tahoma" pitchFamily="34" charset="0"/>
              </a:rPr>
              <a:t>Продолжительно смотрят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bg2"/>
                </a:solidFill>
                <a:latin typeface="Tahoma" pitchFamily="34" charset="0"/>
              </a:rPr>
              <a:t>телевизор</a:t>
            </a:r>
          </a:p>
        </p:txBody>
      </p:sp>
      <p:sp>
        <p:nvSpPr>
          <p:cNvPr id="16393" name="AutoShape 9"/>
          <p:cNvSpPr>
            <a:spLocks noChangeArrowheads="1"/>
          </p:cNvSpPr>
          <p:nvPr/>
        </p:nvSpPr>
        <p:spPr bwMode="auto">
          <a:xfrm>
            <a:off x="323850" y="5373688"/>
            <a:ext cx="3455988" cy="1008062"/>
          </a:xfrm>
          <a:prstGeom prst="flowChartAlternateProcess">
            <a:avLst/>
          </a:prstGeom>
          <a:solidFill>
            <a:schemeClr val="tx1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bg2"/>
                </a:solidFill>
                <a:latin typeface="Tahoma" pitchFamily="34" charset="0"/>
              </a:rPr>
              <a:t>Круглосуточно слушают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bg2"/>
                </a:solidFill>
                <a:latin typeface="Tahoma" pitchFamily="34" charset="0"/>
              </a:rPr>
              <a:t>громкую музыку</a:t>
            </a:r>
          </a:p>
        </p:txBody>
      </p:sp>
      <p:pic>
        <p:nvPicPr>
          <p:cNvPr id="16394" name="Picture 10" descr="те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2363" y="4365625"/>
            <a:ext cx="3429000" cy="227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5" name="Picture 11" descr="общение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3" y="1844675"/>
            <a:ext cx="4248150" cy="214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 animBg="1"/>
      <p:bldP spid="16392" grpId="0" animBg="1"/>
      <p:bldP spid="1639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721</Words>
  <Application>Microsoft Office PowerPoint</Application>
  <PresentationFormat>Экран (4:3)</PresentationFormat>
  <Paragraphs>83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Слайд 1</vt:lpstr>
      <vt:lpstr>Цель:  проанализировать  возрастные особенности  шестиклассников.  Задачи - обобщить знания родителей по проблеме обучения учащихся 6-х классов с учетом психологических и анатомических особенностей. -  познакомить родителей с советами психологов, позволяющих эффективно помогать учащимся учиться.  </vt:lpstr>
      <vt:lpstr>Телеграммы (шуточные)</vt:lpstr>
      <vt:lpstr>Особенности шестиклассников:</vt:lpstr>
      <vt:lpstr>Особенности шестиклассников:</vt:lpstr>
      <vt:lpstr>Основные трудности шестиклассников:</vt:lpstr>
      <vt:lpstr>Анатомические  особенности шестиклассников:</vt:lpstr>
      <vt:lpstr>Последствия</vt:lpstr>
      <vt:lpstr>Характерные черты поведения шестиклассника</vt:lpstr>
      <vt:lpstr>Новые увлечения, связанные с желанием подражать взрослым</vt:lpstr>
      <vt:lpstr>Возрастные особенности младшего подростка</vt:lpstr>
      <vt:lpstr>Слайд 12</vt:lpstr>
      <vt:lpstr>Слайд 13</vt:lpstr>
      <vt:lpstr>Слайд 14</vt:lpstr>
      <vt:lpstr>Самое важное для ребенка – это общение!</vt:lpstr>
      <vt:lpstr>Старайтесь не ругать ребенка в случае неудачи, а помогите ему разобраться в причинах случившегося!</vt:lpstr>
      <vt:lpstr>Приучайте ребенка к систематическому труду!</vt:lpstr>
      <vt:lpstr>Создайте дома обстановку нетерпимости к курению и употреблению алкоголя!</vt:lpstr>
      <vt:lpstr>Не забывайте о личном примере!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Бозова</dc:creator>
  <cp:lastModifiedBy>Admin</cp:lastModifiedBy>
  <cp:revision>11</cp:revision>
  <dcterms:created xsi:type="dcterms:W3CDTF">2015-08-31T12:46:54Z</dcterms:created>
  <dcterms:modified xsi:type="dcterms:W3CDTF">2024-08-27T04:50:05Z</dcterms:modified>
</cp:coreProperties>
</file>